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slides/slide77.xml" ContentType="application/vnd.openxmlformats-officedocument.presentationml.slide+xml"/>
  <Override PartName="/ppt/slides/slide88.xml" ContentType="application/vnd.openxmlformats-officedocument.presentationml.slide+xml"/>
  <Override PartName="/ppt/diagrams/colors4.xml" ContentType="application/vnd.openxmlformats-officedocument.drawingml.diagramColors+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68.xml" ContentType="application/vnd.openxmlformats-officedocument.presentationml.notesSlide+xml"/>
  <Override PartName="/ppt/diagrams/drawing3.xml" ContentType="application/vnd.ms-office.drawingml.diagramDrawing+xml"/>
  <Override PartName="/ppt/slides/slide55.xml" ContentType="application/vnd.openxmlformats-officedocument.presentationml.slide+xml"/>
  <Override PartName="/ppt/theme/theme2.xml" ContentType="application/vnd.openxmlformats-officedocument.theme+xml"/>
  <Override PartName="/ppt/slideLayouts/slideLayout18.xml" ContentType="application/vnd.openxmlformats-officedocument.presentationml.slideLayout+xml"/>
  <Override PartName="/ppt/diagrams/quickStyle3.xml" ContentType="application/vnd.openxmlformats-officedocument.drawingml.diagramStyl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diagrams/data10.xml" ContentType="application/vnd.openxmlformats-officedocument.drawingml.diagramData+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notesSlides/notesSlide42.xml" ContentType="application/vnd.openxmlformats-officedocument.presentationml.notesSlide+xml"/>
  <Override PartName="/ppt/diagrams/colors9.xml" ContentType="application/vnd.openxmlformats-officedocument.drawingml.diagramColors+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diagrams/drawing8.xml" ContentType="application/vnd.ms-office.drawingml.diagramDrawing+xml"/>
  <Override PartName="/ppt/slides/slide89.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Default Extension="pptx" ContentType="application/vnd.openxmlformats-officedocument.presentationml.presentation"/>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diagrams/drawing9.xml" ContentType="application/vnd.ms-office.drawingml.diagramDrawing+xml"/>
  <Override PartName="/ppt/slides/slide79.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iagrams/colors10.xml" ContentType="application/vnd.openxmlformats-officedocument.drawingml.diagramColors+xml"/>
  <Override PartName="/ppt/notesSlides/notesSlide66.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37.xml" ContentType="application/vnd.openxmlformats-officedocument.presentationml.notesSlide+xml"/>
  <Override PartName="/ppt/diagrams/layout8.xml" ContentType="application/vnd.openxmlformats-officedocument.drawingml.diagramLayout+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diagrams/data9.xml" ContentType="application/vnd.openxmlformats-officedocument.drawingml.diagramData+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40.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charts/chart2.xml" ContentType="application/vnd.openxmlformats-officedocument.drawingml.chart+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drawing7.xml" ContentType="application/vnd.ms-office.drawingml.diagramDrawing+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diagrams/quickStyle7.xml" ContentType="application/vnd.openxmlformats-officedocument.drawingml.diagramStyle+xml"/>
  <Override PartName="/ppt/slides/slide48.xml" ContentType="application/vnd.openxmlformats-officedocument.presentationml.slide+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notesSlides/notesSlide5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80" r:id="rId2"/>
    <p:sldMasterId id="2147483683" r:id="rId3"/>
    <p:sldMasterId id="2147483691" r:id="rId4"/>
  </p:sldMasterIdLst>
  <p:notesMasterIdLst>
    <p:notesMasterId r:id="rId94"/>
  </p:notesMasterIdLst>
  <p:handoutMasterIdLst>
    <p:handoutMasterId r:id="rId95"/>
  </p:handoutMasterIdLst>
  <p:sldIdLst>
    <p:sldId id="363" r:id="rId5"/>
    <p:sldId id="497" r:id="rId6"/>
    <p:sldId id="498" r:id="rId7"/>
    <p:sldId id="502" r:id="rId8"/>
    <p:sldId id="503" r:id="rId9"/>
    <p:sldId id="501" r:id="rId10"/>
    <p:sldId id="488" r:id="rId11"/>
    <p:sldId id="487" r:id="rId12"/>
    <p:sldId id="489" r:id="rId13"/>
    <p:sldId id="490" r:id="rId14"/>
    <p:sldId id="491" r:id="rId15"/>
    <p:sldId id="492" r:id="rId16"/>
    <p:sldId id="506" r:id="rId17"/>
    <p:sldId id="507" r:id="rId18"/>
    <p:sldId id="508" r:id="rId19"/>
    <p:sldId id="509" r:id="rId20"/>
    <p:sldId id="510" r:id="rId21"/>
    <p:sldId id="511" r:id="rId22"/>
    <p:sldId id="512" r:id="rId23"/>
    <p:sldId id="513" r:id="rId24"/>
    <p:sldId id="514" r:id="rId25"/>
    <p:sldId id="515" r:id="rId26"/>
    <p:sldId id="516" r:id="rId27"/>
    <p:sldId id="517" r:id="rId28"/>
    <p:sldId id="518" r:id="rId29"/>
    <p:sldId id="519" r:id="rId30"/>
    <p:sldId id="520" r:id="rId31"/>
    <p:sldId id="521" r:id="rId32"/>
    <p:sldId id="530" r:id="rId33"/>
    <p:sldId id="531" r:id="rId34"/>
    <p:sldId id="532" r:id="rId35"/>
    <p:sldId id="533" r:id="rId36"/>
    <p:sldId id="534" r:id="rId37"/>
    <p:sldId id="535" r:id="rId38"/>
    <p:sldId id="536" r:id="rId39"/>
    <p:sldId id="537" r:id="rId40"/>
    <p:sldId id="538" r:id="rId41"/>
    <p:sldId id="539" r:id="rId42"/>
    <p:sldId id="540" r:id="rId43"/>
    <p:sldId id="541" r:id="rId44"/>
    <p:sldId id="542" r:id="rId45"/>
    <p:sldId id="543" r:id="rId46"/>
    <p:sldId id="544" r:id="rId47"/>
    <p:sldId id="545" r:id="rId48"/>
    <p:sldId id="546" r:id="rId49"/>
    <p:sldId id="547" r:id="rId50"/>
    <p:sldId id="548" r:id="rId51"/>
    <p:sldId id="549" r:id="rId52"/>
    <p:sldId id="550" r:id="rId53"/>
    <p:sldId id="551" r:id="rId54"/>
    <p:sldId id="552" r:id="rId55"/>
    <p:sldId id="448" r:id="rId56"/>
    <p:sldId id="493" r:id="rId57"/>
    <p:sldId id="494" r:id="rId58"/>
    <p:sldId id="457" r:id="rId59"/>
    <p:sldId id="450" r:id="rId60"/>
    <p:sldId id="458" r:id="rId61"/>
    <p:sldId id="459" r:id="rId62"/>
    <p:sldId id="460" r:id="rId63"/>
    <p:sldId id="461" r:id="rId64"/>
    <p:sldId id="462" r:id="rId65"/>
    <p:sldId id="463" r:id="rId66"/>
    <p:sldId id="464" r:id="rId67"/>
    <p:sldId id="465" r:id="rId68"/>
    <p:sldId id="466" r:id="rId69"/>
    <p:sldId id="467" r:id="rId70"/>
    <p:sldId id="468" r:id="rId71"/>
    <p:sldId id="469" r:id="rId72"/>
    <p:sldId id="470" r:id="rId73"/>
    <p:sldId id="471" r:id="rId74"/>
    <p:sldId id="472" r:id="rId75"/>
    <p:sldId id="473" r:id="rId76"/>
    <p:sldId id="474" r:id="rId77"/>
    <p:sldId id="475" r:id="rId78"/>
    <p:sldId id="476" r:id="rId79"/>
    <p:sldId id="477" r:id="rId80"/>
    <p:sldId id="478" r:id="rId81"/>
    <p:sldId id="479" r:id="rId82"/>
    <p:sldId id="480" r:id="rId83"/>
    <p:sldId id="481" r:id="rId84"/>
    <p:sldId id="482" r:id="rId85"/>
    <p:sldId id="483" r:id="rId86"/>
    <p:sldId id="484" r:id="rId87"/>
    <p:sldId id="485" r:id="rId88"/>
    <p:sldId id="486" r:id="rId89"/>
    <p:sldId id="496" r:id="rId90"/>
    <p:sldId id="504" r:id="rId91"/>
    <p:sldId id="505" r:id="rId92"/>
    <p:sldId id="495" r:id="rId93"/>
  </p:sldIdLst>
  <p:sldSz cx="9144000" cy="6858000" type="screen4x3"/>
  <p:notesSz cx="6858000" cy="9296400"/>
  <p:custDataLst>
    <p:tags r:id="rId9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i Chadwick" initials="CC" lastIdx="1" clrIdx="0"/>
  <p:cmAuthor id="1" name="Adam Levinson" initials="AL" lastIdx="26" clrIdx="1"/>
  <p:cmAuthor id="2" name="Jennifer Preston" initials="JP" lastIdx="1" clrIdx="2"/>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FF9900"/>
    <a:srgbClr val="40CF00"/>
    <a:srgbClr val="800080"/>
    <a:srgbClr val="E6AA00"/>
    <a:srgbClr val="CC9900"/>
    <a:srgbClr val="FFCC66"/>
    <a:srgbClr val="583A56"/>
    <a:srgbClr val="BCE292"/>
    <a:srgbClr val="9900FF"/>
    <a:srgbClr val="00457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720" autoAdjust="0"/>
    <p:restoredTop sz="83516" autoAdjust="0"/>
  </p:normalViewPr>
  <p:slideViewPr>
    <p:cSldViewPr>
      <p:cViewPr>
        <p:scale>
          <a:sx n="60" d="100"/>
          <a:sy n="60" d="100"/>
        </p:scale>
        <p:origin x="-1734" y="-78"/>
      </p:cViewPr>
      <p:guideLst>
        <p:guide orient="horz" pos="2160"/>
        <p:guide pos="2880"/>
      </p:guideLst>
    </p:cSldViewPr>
  </p:slideViewPr>
  <p:notesTextViewPr>
    <p:cViewPr>
      <p:scale>
        <a:sx n="100" d="100"/>
        <a:sy n="100" d="100"/>
      </p:scale>
      <p:origin x="0" y="0"/>
    </p:cViewPr>
  </p:notesTextViewPr>
  <p:sorterViewPr>
    <p:cViewPr>
      <p:scale>
        <a:sx n="60" d="100"/>
        <a:sy n="60" d="100"/>
      </p:scale>
      <p:origin x="0" y="4128"/>
    </p:cViewPr>
  </p:sorterViewPr>
  <p:notesViewPr>
    <p:cSldViewPr>
      <p:cViewPr>
        <p:scale>
          <a:sx n="100" d="100"/>
          <a:sy n="100" d="100"/>
        </p:scale>
        <p:origin x="-1890" y="-7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commentAuthors" Target="commentAuthor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notesMaster" Target="notesMasters/notesMaster1.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2400" dirty="0"/>
              <a:t>North Carolina Teacher Workforce</a:t>
            </a:r>
          </a:p>
        </c:rich>
      </c:tx>
    </c:title>
    <c:plotArea>
      <c:layout/>
      <c:pieChart>
        <c:varyColors val="1"/>
        <c:ser>
          <c:idx val="0"/>
          <c:order val="0"/>
          <c:tx>
            <c:strRef>
              <c:f>Sheet1!$B$1</c:f>
              <c:strCache>
                <c:ptCount val="1"/>
                <c:pt idx="0">
                  <c:v>North Carolina Teacher Workforce</c:v>
                </c:pt>
              </c:strCache>
            </c:strRef>
          </c:tx>
          <c:dPt>
            <c:idx val="0"/>
            <c:spPr>
              <a:solidFill>
                <a:srgbClr val="BCE292"/>
              </a:solidFill>
            </c:spPr>
          </c:dPt>
          <c:dPt>
            <c:idx val="1"/>
            <c:spPr>
              <a:solidFill>
                <a:srgbClr val="FF9900"/>
              </a:solidFill>
            </c:spPr>
          </c:dPt>
          <c:dLbls>
            <c:txPr>
              <a:bodyPr/>
              <a:lstStyle/>
              <a:p>
                <a:pPr>
                  <a:defRPr sz="2400"/>
                </a:pPr>
                <a:endParaRPr lang="en-US"/>
              </a:p>
            </c:txPr>
            <c:showPercent val="1"/>
            <c:showLeaderLines val="1"/>
          </c:dLbls>
          <c:cat>
            <c:strRef>
              <c:f>Sheet1!$A$2:$A$3</c:f>
              <c:strCache>
                <c:ptCount val="2"/>
                <c:pt idx="0">
                  <c:v>EOCs, EOGs, or VoCATS</c:v>
                </c:pt>
                <c:pt idx="1">
                  <c:v>Currently Non-Tested Grades and Subjects</c:v>
                </c:pt>
              </c:strCache>
            </c:strRef>
          </c:cat>
          <c:val>
            <c:numRef>
              <c:f>Sheet1!$B$2:$B$3</c:f>
              <c:numCache>
                <c:formatCode>General</c:formatCode>
                <c:ptCount val="2"/>
                <c:pt idx="0">
                  <c:v>40</c:v>
                </c:pt>
                <c:pt idx="1">
                  <c:v>60</c:v>
                </c:pt>
              </c:numCache>
            </c:numRef>
          </c:val>
        </c:ser>
        <c:dLbls>
          <c:showPercent val="1"/>
        </c:dLbls>
        <c:firstSliceAng val="0"/>
      </c:pieChart>
    </c:plotArea>
    <c:legend>
      <c:legendPos val="r"/>
      <c:txPr>
        <a:bodyPr/>
        <a:lstStyle/>
        <a:p>
          <a:pPr>
            <a:defRPr sz="2400"/>
          </a:pPr>
          <a:endParaRPr lang="en-US"/>
        </a:p>
      </c:txPr>
    </c:legend>
    <c:plotVisOnly val="1"/>
    <c:dispBlanksAs val="zero"/>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4"/>
  <c:chart>
    <c:title/>
    <c:plotArea>
      <c:layout>
        <c:manualLayout>
          <c:layoutTarget val="inner"/>
          <c:xMode val="edge"/>
          <c:yMode val="edge"/>
          <c:x val="2.9070841380676598E-2"/>
          <c:y val="0.19912598425196851"/>
          <c:w val="0.54850282276036066"/>
          <c:h val="0.71373252952755906"/>
        </c:manualLayout>
      </c:layout>
      <c:ofPieChart>
        <c:ofPieType val="bar"/>
        <c:varyColors val="1"/>
        <c:ser>
          <c:idx val="0"/>
          <c:order val="0"/>
          <c:tx>
            <c:strRef>
              <c:f>Sheet1!$B$1</c:f>
              <c:strCache>
                <c:ptCount val="1"/>
                <c:pt idx="0">
                  <c:v>North Carolina Teacher Workforce</c:v>
                </c:pt>
              </c:strCache>
            </c:strRef>
          </c:tx>
          <c:dPt>
            <c:idx val="0"/>
            <c:spPr>
              <a:solidFill>
                <a:srgbClr val="BCE292"/>
              </a:solidFill>
            </c:spPr>
          </c:dPt>
          <c:dPt>
            <c:idx val="1"/>
            <c:spPr>
              <a:solidFill>
                <a:srgbClr val="FF9900"/>
              </a:solidFill>
            </c:spPr>
          </c:dPt>
          <c:dPt>
            <c:idx val="2"/>
            <c:spPr>
              <a:solidFill>
                <a:srgbClr val="FFCC66"/>
              </a:solidFill>
            </c:spPr>
          </c:dPt>
          <c:dPt>
            <c:idx val="3"/>
            <c:spPr>
              <a:solidFill>
                <a:srgbClr val="9900FF"/>
              </a:solidFill>
            </c:spPr>
          </c:dPt>
          <c:dPt>
            <c:idx val="4"/>
            <c:spPr>
              <a:solidFill>
                <a:srgbClr val="800080"/>
              </a:solidFill>
            </c:spPr>
          </c:dPt>
          <c:dLbls>
            <c:dLbl>
              <c:idx val="4"/>
              <c:tx>
                <c:rich>
                  <a:bodyPr/>
                  <a:lstStyle/>
                  <a:p>
                    <a:r>
                      <a:rPr lang="en-US" sz="2400" dirty="0">
                        <a:solidFill>
                          <a:schemeClr val="accent1"/>
                        </a:solidFill>
                      </a:rPr>
                      <a:t>20%</a:t>
                    </a:r>
                  </a:p>
                </c:rich>
              </c:tx>
              <c:dLblPos val="bestFit"/>
              <c:showPercent val="1"/>
            </c:dLbl>
            <c:txPr>
              <a:bodyPr/>
              <a:lstStyle/>
              <a:p>
                <a:pPr>
                  <a:defRPr sz="2400"/>
                </a:pPr>
                <a:endParaRPr lang="en-US"/>
              </a:p>
            </c:txPr>
            <c:dLblPos val="bestFit"/>
            <c:showPercent val="1"/>
            <c:showLeaderLines val="1"/>
          </c:dLbls>
          <c:cat>
            <c:strRef>
              <c:f>Sheet1!$A$2:$A$5</c:f>
              <c:strCache>
                <c:ptCount val="4"/>
                <c:pt idx="0">
                  <c:v>EOCs, EOGs, or VoCATs</c:v>
                </c:pt>
                <c:pt idx="1">
                  <c:v>MSLs in Category One</c:v>
                </c:pt>
                <c:pt idx="2">
                  <c:v>MSLs in Category Two</c:v>
                </c:pt>
                <c:pt idx="3">
                  <c:v>Locally-Developed Courses</c:v>
                </c:pt>
              </c:strCache>
            </c:strRef>
          </c:cat>
          <c:val>
            <c:numRef>
              <c:f>Sheet1!$B$2:$B$5</c:f>
              <c:numCache>
                <c:formatCode>General</c:formatCode>
                <c:ptCount val="4"/>
                <c:pt idx="0">
                  <c:v>40</c:v>
                </c:pt>
                <c:pt idx="1">
                  <c:v>40</c:v>
                </c:pt>
                <c:pt idx="2">
                  <c:v>15</c:v>
                </c:pt>
                <c:pt idx="3">
                  <c:v>5</c:v>
                </c:pt>
              </c:numCache>
            </c:numRef>
          </c:val>
        </c:ser>
        <c:dLbls>
          <c:showPercent val="1"/>
        </c:dLbls>
        <c:gapWidth val="100"/>
        <c:secondPieSize val="75"/>
        <c:serLines/>
      </c:ofPieChart>
    </c:plotArea>
    <c:legend>
      <c:legendPos val="r"/>
      <c:layout>
        <c:manualLayout>
          <c:xMode val="edge"/>
          <c:yMode val="edge"/>
          <c:x val="0.66223113517060372"/>
          <c:y val="0.23852337598425188"/>
          <c:w val="0.32417310454117765"/>
          <c:h val="0.572722440944884"/>
        </c:manualLayout>
      </c:layout>
      <c:txPr>
        <a:bodyPr/>
        <a:lstStyle/>
        <a:p>
          <a:pPr>
            <a:defRPr sz="1800"/>
          </a:pPr>
          <a:endParaRPr lang="en-US"/>
        </a:p>
      </c:txPr>
    </c:legend>
    <c:plotVisOnly val="1"/>
    <c:dispBlanksAs val="zero"/>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1DF516-9068-4547-9E79-0D83F03FB222}" type="doc">
      <dgm:prSet loTypeId="urn:microsoft.com/office/officeart/2005/8/layout/cycle3" loCatId="cycle" qsTypeId="urn:microsoft.com/office/officeart/2005/8/quickstyle/simple1" qsCatId="simple" csTypeId="urn:microsoft.com/office/officeart/2005/8/colors/colorful3" csCatId="colorful" phldr="1"/>
      <dgm:spPr/>
      <dgm:t>
        <a:bodyPr/>
        <a:lstStyle/>
        <a:p>
          <a:endParaRPr lang="en-US"/>
        </a:p>
      </dgm:t>
    </dgm:pt>
    <dgm:pt modelId="{7E7C8792-40F8-44B4-AE52-4B35EEF19C12}">
      <dgm:prSet phldrT="[Text]"/>
      <dgm:spPr>
        <a:solidFill>
          <a:srgbClr val="BCE292"/>
        </a:solidFill>
      </dgm:spPr>
      <dgm:t>
        <a:bodyPr/>
        <a:lstStyle/>
        <a:p>
          <a:r>
            <a:rPr lang="en-US" dirty="0" smtClean="0">
              <a:solidFill>
                <a:schemeClr val="tx1"/>
              </a:solidFill>
            </a:rPr>
            <a:t>Governor</a:t>
          </a:r>
          <a:endParaRPr lang="en-US" dirty="0">
            <a:solidFill>
              <a:schemeClr val="tx1"/>
            </a:solidFill>
          </a:endParaRPr>
        </a:p>
      </dgm:t>
    </dgm:pt>
    <dgm:pt modelId="{E3C41868-93A9-46FD-B687-38FD2347EAD4}" type="parTrans" cxnId="{B7BAAB96-314E-4823-8FC8-70660CC04550}">
      <dgm:prSet/>
      <dgm:spPr/>
      <dgm:t>
        <a:bodyPr/>
        <a:lstStyle/>
        <a:p>
          <a:endParaRPr lang="en-US"/>
        </a:p>
      </dgm:t>
    </dgm:pt>
    <dgm:pt modelId="{14B32EA1-5C73-4325-AFD9-B039F9A6DAB8}" type="sibTrans" cxnId="{B7BAAB96-314E-4823-8FC8-70660CC04550}">
      <dgm:prSet/>
      <dgm:spPr/>
      <dgm:t>
        <a:bodyPr/>
        <a:lstStyle/>
        <a:p>
          <a:endParaRPr lang="en-US"/>
        </a:p>
      </dgm:t>
    </dgm:pt>
    <dgm:pt modelId="{7DF7097B-CC6C-45CB-87FD-03421021A993}">
      <dgm:prSet phldrT="[Text]"/>
      <dgm:spPr>
        <a:solidFill>
          <a:srgbClr val="FF9900"/>
        </a:solidFill>
      </dgm:spPr>
      <dgm:t>
        <a:bodyPr/>
        <a:lstStyle/>
        <a:p>
          <a:r>
            <a:rPr lang="en-US" dirty="0" smtClean="0">
              <a:solidFill>
                <a:schemeClr val="tx1"/>
              </a:solidFill>
            </a:rPr>
            <a:t>State Board of Education</a:t>
          </a:r>
          <a:endParaRPr lang="en-US" dirty="0">
            <a:solidFill>
              <a:schemeClr val="tx1"/>
            </a:solidFill>
          </a:endParaRPr>
        </a:p>
      </dgm:t>
    </dgm:pt>
    <dgm:pt modelId="{5D966282-6055-4A63-AC70-342F8C2C6E07}" type="parTrans" cxnId="{53F4DE69-DA28-4971-81C9-E23D45B38402}">
      <dgm:prSet/>
      <dgm:spPr/>
      <dgm:t>
        <a:bodyPr/>
        <a:lstStyle/>
        <a:p>
          <a:endParaRPr lang="en-US"/>
        </a:p>
      </dgm:t>
    </dgm:pt>
    <dgm:pt modelId="{D12D2AED-2C60-4927-BC41-33AFF1B1F216}" type="sibTrans" cxnId="{53F4DE69-DA28-4971-81C9-E23D45B38402}">
      <dgm:prSet/>
      <dgm:spPr/>
      <dgm:t>
        <a:bodyPr/>
        <a:lstStyle/>
        <a:p>
          <a:endParaRPr lang="en-US"/>
        </a:p>
      </dgm:t>
    </dgm:pt>
    <dgm:pt modelId="{BB440502-927A-4433-B959-CC24B1620C00}">
      <dgm:prSet phldrT="[Text]"/>
      <dgm:spPr>
        <a:solidFill>
          <a:srgbClr val="583A56"/>
        </a:solidFill>
      </dgm:spPr>
      <dgm:t>
        <a:bodyPr/>
        <a:lstStyle/>
        <a:p>
          <a:r>
            <a:rPr lang="en-US" dirty="0" smtClean="0">
              <a:solidFill>
                <a:schemeClr val="accent1"/>
              </a:solidFill>
            </a:rPr>
            <a:t>Department of Public Instruction</a:t>
          </a:r>
          <a:endParaRPr lang="en-US" dirty="0">
            <a:solidFill>
              <a:schemeClr val="accent1"/>
            </a:solidFill>
          </a:endParaRPr>
        </a:p>
      </dgm:t>
    </dgm:pt>
    <dgm:pt modelId="{CB5BA2E7-56D8-4F9F-8210-01671BFF0AC8}" type="parTrans" cxnId="{F0461297-D1CD-4EEC-9423-9E126986E7F1}">
      <dgm:prSet/>
      <dgm:spPr/>
      <dgm:t>
        <a:bodyPr/>
        <a:lstStyle/>
        <a:p>
          <a:endParaRPr lang="en-US"/>
        </a:p>
      </dgm:t>
    </dgm:pt>
    <dgm:pt modelId="{6FCE4092-214C-4071-BE3D-2485E1F723F6}" type="sibTrans" cxnId="{F0461297-D1CD-4EEC-9423-9E126986E7F1}">
      <dgm:prSet/>
      <dgm:spPr/>
      <dgm:t>
        <a:bodyPr/>
        <a:lstStyle/>
        <a:p>
          <a:endParaRPr lang="en-US"/>
        </a:p>
      </dgm:t>
    </dgm:pt>
    <dgm:pt modelId="{AC213C13-07B9-4A5F-A4C0-8E9CC5F15D74}">
      <dgm:prSet phldrT="[Text]"/>
      <dgm:spPr>
        <a:solidFill>
          <a:srgbClr val="E6AA00"/>
        </a:solidFill>
      </dgm:spPr>
      <dgm:t>
        <a:bodyPr/>
        <a:lstStyle/>
        <a:p>
          <a:r>
            <a:rPr lang="en-US" dirty="0" smtClean="0">
              <a:solidFill>
                <a:schemeClr val="tx1"/>
              </a:solidFill>
            </a:rPr>
            <a:t>Local Education Agencies</a:t>
          </a:r>
          <a:endParaRPr lang="en-US" dirty="0">
            <a:solidFill>
              <a:schemeClr val="tx1"/>
            </a:solidFill>
          </a:endParaRPr>
        </a:p>
      </dgm:t>
    </dgm:pt>
    <dgm:pt modelId="{CA14B125-B6C1-487F-A125-0DAE35A1EFAA}" type="parTrans" cxnId="{4A925D22-5190-47F0-ACA9-A1F8056B600D}">
      <dgm:prSet/>
      <dgm:spPr/>
      <dgm:t>
        <a:bodyPr/>
        <a:lstStyle/>
        <a:p>
          <a:endParaRPr lang="en-US"/>
        </a:p>
      </dgm:t>
    </dgm:pt>
    <dgm:pt modelId="{16F39EAA-1981-413D-9D0D-68592BA9B3BD}" type="sibTrans" cxnId="{4A925D22-5190-47F0-ACA9-A1F8056B600D}">
      <dgm:prSet/>
      <dgm:spPr/>
      <dgm:t>
        <a:bodyPr/>
        <a:lstStyle/>
        <a:p>
          <a:endParaRPr lang="en-US"/>
        </a:p>
      </dgm:t>
    </dgm:pt>
    <dgm:pt modelId="{F495448B-851C-4BC3-9D54-99B55ACFEE57}" type="pres">
      <dgm:prSet presAssocID="{881DF516-9068-4547-9E79-0D83F03FB222}" presName="Name0" presStyleCnt="0">
        <dgm:presLayoutVars>
          <dgm:dir/>
          <dgm:resizeHandles val="exact"/>
        </dgm:presLayoutVars>
      </dgm:prSet>
      <dgm:spPr/>
      <dgm:t>
        <a:bodyPr/>
        <a:lstStyle/>
        <a:p>
          <a:endParaRPr lang="en-US"/>
        </a:p>
      </dgm:t>
    </dgm:pt>
    <dgm:pt modelId="{79D5137B-47DC-486C-8408-D05BF95399F6}" type="pres">
      <dgm:prSet presAssocID="{881DF516-9068-4547-9E79-0D83F03FB222}" presName="cycle" presStyleCnt="0"/>
      <dgm:spPr/>
    </dgm:pt>
    <dgm:pt modelId="{FC38188B-BAB8-416E-BB33-8DB245F6BC24}" type="pres">
      <dgm:prSet presAssocID="{7E7C8792-40F8-44B4-AE52-4B35EEF19C12}" presName="nodeFirstNode" presStyleLbl="node1" presStyleIdx="0" presStyleCnt="4">
        <dgm:presLayoutVars>
          <dgm:bulletEnabled val="1"/>
        </dgm:presLayoutVars>
      </dgm:prSet>
      <dgm:spPr/>
      <dgm:t>
        <a:bodyPr/>
        <a:lstStyle/>
        <a:p>
          <a:endParaRPr lang="en-US"/>
        </a:p>
      </dgm:t>
    </dgm:pt>
    <dgm:pt modelId="{36C1DB78-1767-432F-981B-A4BCCCA58461}" type="pres">
      <dgm:prSet presAssocID="{14B32EA1-5C73-4325-AFD9-B039F9A6DAB8}" presName="sibTransFirstNode" presStyleLbl="bgShp" presStyleIdx="0" presStyleCnt="1"/>
      <dgm:spPr/>
      <dgm:t>
        <a:bodyPr/>
        <a:lstStyle/>
        <a:p>
          <a:endParaRPr lang="en-US"/>
        </a:p>
      </dgm:t>
    </dgm:pt>
    <dgm:pt modelId="{AFE4B969-D35A-405E-86DC-00C9F38B24DC}" type="pres">
      <dgm:prSet presAssocID="{7DF7097B-CC6C-45CB-87FD-03421021A993}" presName="nodeFollowingNodes" presStyleLbl="node1" presStyleIdx="1" presStyleCnt="4">
        <dgm:presLayoutVars>
          <dgm:bulletEnabled val="1"/>
        </dgm:presLayoutVars>
      </dgm:prSet>
      <dgm:spPr/>
      <dgm:t>
        <a:bodyPr/>
        <a:lstStyle/>
        <a:p>
          <a:endParaRPr lang="en-US"/>
        </a:p>
      </dgm:t>
    </dgm:pt>
    <dgm:pt modelId="{0BB6CCEF-33E6-4CD0-8227-97BC15BA1DD7}" type="pres">
      <dgm:prSet presAssocID="{BB440502-927A-4433-B959-CC24B1620C00}" presName="nodeFollowingNodes" presStyleLbl="node1" presStyleIdx="2" presStyleCnt="4">
        <dgm:presLayoutVars>
          <dgm:bulletEnabled val="1"/>
        </dgm:presLayoutVars>
      </dgm:prSet>
      <dgm:spPr/>
      <dgm:t>
        <a:bodyPr/>
        <a:lstStyle/>
        <a:p>
          <a:endParaRPr lang="en-US"/>
        </a:p>
      </dgm:t>
    </dgm:pt>
    <dgm:pt modelId="{054D8BC5-FDBF-4595-AA58-10AB9309CE27}" type="pres">
      <dgm:prSet presAssocID="{AC213C13-07B9-4A5F-A4C0-8E9CC5F15D74}" presName="nodeFollowingNodes" presStyleLbl="node1" presStyleIdx="3" presStyleCnt="4">
        <dgm:presLayoutVars>
          <dgm:bulletEnabled val="1"/>
        </dgm:presLayoutVars>
      </dgm:prSet>
      <dgm:spPr/>
      <dgm:t>
        <a:bodyPr/>
        <a:lstStyle/>
        <a:p>
          <a:endParaRPr lang="en-US"/>
        </a:p>
      </dgm:t>
    </dgm:pt>
  </dgm:ptLst>
  <dgm:cxnLst>
    <dgm:cxn modelId="{49814BD0-1AE4-4155-B171-18D94A0AE4CB}" type="presOf" srcId="{AC213C13-07B9-4A5F-A4C0-8E9CC5F15D74}" destId="{054D8BC5-FDBF-4595-AA58-10AB9309CE27}" srcOrd="0" destOrd="0" presId="urn:microsoft.com/office/officeart/2005/8/layout/cycle3"/>
    <dgm:cxn modelId="{F0461297-D1CD-4EEC-9423-9E126986E7F1}" srcId="{881DF516-9068-4547-9E79-0D83F03FB222}" destId="{BB440502-927A-4433-B959-CC24B1620C00}" srcOrd="2" destOrd="0" parTransId="{CB5BA2E7-56D8-4F9F-8210-01671BFF0AC8}" sibTransId="{6FCE4092-214C-4071-BE3D-2485E1F723F6}"/>
    <dgm:cxn modelId="{43ADF546-3166-48FB-BEBB-118FD97A380E}" type="presOf" srcId="{7DF7097B-CC6C-45CB-87FD-03421021A993}" destId="{AFE4B969-D35A-405E-86DC-00C9F38B24DC}" srcOrd="0" destOrd="0" presId="urn:microsoft.com/office/officeart/2005/8/layout/cycle3"/>
    <dgm:cxn modelId="{B7BAAB96-314E-4823-8FC8-70660CC04550}" srcId="{881DF516-9068-4547-9E79-0D83F03FB222}" destId="{7E7C8792-40F8-44B4-AE52-4B35EEF19C12}" srcOrd="0" destOrd="0" parTransId="{E3C41868-93A9-46FD-B687-38FD2347EAD4}" sibTransId="{14B32EA1-5C73-4325-AFD9-B039F9A6DAB8}"/>
    <dgm:cxn modelId="{53F4DE69-DA28-4971-81C9-E23D45B38402}" srcId="{881DF516-9068-4547-9E79-0D83F03FB222}" destId="{7DF7097B-CC6C-45CB-87FD-03421021A993}" srcOrd="1" destOrd="0" parTransId="{5D966282-6055-4A63-AC70-342F8C2C6E07}" sibTransId="{D12D2AED-2C60-4927-BC41-33AFF1B1F216}"/>
    <dgm:cxn modelId="{BAC335FD-FE4C-46A2-BFE7-15799756E47A}" type="presOf" srcId="{7E7C8792-40F8-44B4-AE52-4B35EEF19C12}" destId="{FC38188B-BAB8-416E-BB33-8DB245F6BC24}" srcOrd="0" destOrd="0" presId="urn:microsoft.com/office/officeart/2005/8/layout/cycle3"/>
    <dgm:cxn modelId="{4A925D22-5190-47F0-ACA9-A1F8056B600D}" srcId="{881DF516-9068-4547-9E79-0D83F03FB222}" destId="{AC213C13-07B9-4A5F-A4C0-8E9CC5F15D74}" srcOrd="3" destOrd="0" parTransId="{CA14B125-B6C1-487F-A125-0DAE35A1EFAA}" sibTransId="{16F39EAA-1981-413D-9D0D-68592BA9B3BD}"/>
    <dgm:cxn modelId="{6059451C-7650-4F99-91A5-B100574AF93F}" type="presOf" srcId="{14B32EA1-5C73-4325-AFD9-B039F9A6DAB8}" destId="{36C1DB78-1767-432F-981B-A4BCCCA58461}" srcOrd="0" destOrd="0" presId="urn:microsoft.com/office/officeart/2005/8/layout/cycle3"/>
    <dgm:cxn modelId="{2BF6939D-8EC5-4C7D-9E9B-2C784DDC07A8}" type="presOf" srcId="{BB440502-927A-4433-B959-CC24B1620C00}" destId="{0BB6CCEF-33E6-4CD0-8227-97BC15BA1DD7}" srcOrd="0" destOrd="0" presId="urn:microsoft.com/office/officeart/2005/8/layout/cycle3"/>
    <dgm:cxn modelId="{3A4643C6-EEB1-45B2-9D40-A34114E80EAA}" type="presOf" srcId="{881DF516-9068-4547-9E79-0D83F03FB222}" destId="{F495448B-851C-4BC3-9D54-99B55ACFEE57}" srcOrd="0" destOrd="0" presId="urn:microsoft.com/office/officeart/2005/8/layout/cycle3"/>
    <dgm:cxn modelId="{CC1B4BC3-F7E3-4462-ABA5-9225CBD48D0D}" type="presParOf" srcId="{F495448B-851C-4BC3-9D54-99B55ACFEE57}" destId="{79D5137B-47DC-486C-8408-D05BF95399F6}" srcOrd="0" destOrd="0" presId="urn:microsoft.com/office/officeart/2005/8/layout/cycle3"/>
    <dgm:cxn modelId="{BEFD934E-9D99-4937-8A97-8B50DCBEF953}" type="presParOf" srcId="{79D5137B-47DC-486C-8408-D05BF95399F6}" destId="{FC38188B-BAB8-416E-BB33-8DB245F6BC24}" srcOrd="0" destOrd="0" presId="urn:microsoft.com/office/officeart/2005/8/layout/cycle3"/>
    <dgm:cxn modelId="{9FD4A9D6-D00B-49BA-AF72-B62C1C0DEC99}" type="presParOf" srcId="{79D5137B-47DC-486C-8408-D05BF95399F6}" destId="{36C1DB78-1767-432F-981B-A4BCCCA58461}" srcOrd="1" destOrd="0" presId="urn:microsoft.com/office/officeart/2005/8/layout/cycle3"/>
    <dgm:cxn modelId="{719818B6-E427-4198-B566-21CEEAD6A2CF}" type="presParOf" srcId="{79D5137B-47DC-486C-8408-D05BF95399F6}" destId="{AFE4B969-D35A-405E-86DC-00C9F38B24DC}" srcOrd="2" destOrd="0" presId="urn:microsoft.com/office/officeart/2005/8/layout/cycle3"/>
    <dgm:cxn modelId="{24499986-1F94-48FD-AE62-FB733EB22B86}" type="presParOf" srcId="{79D5137B-47DC-486C-8408-D05BF95399F6}" destId="{0BB6CCEF-33E6-4CD0-8227-97BC15BA1DD7}" srcOrd="3" destOrd="0" presId="urn:microsoft.com/office/officeart/2005/8/layout/cycle3"/>
    <dgm:cxn modelId="{A7C29898-0E22-4AF1-9F40-8D98B019CC03}" type="presParOf" srcId="{79D5137B-47DC-486C-8408-D05BF95399F6}" destId="{054D8BC5-FDBF-4595-AA58-10AB9309CE27}" srcOrd="4" destOrd="0" presId="urn:microsoft.com/office/officeart/2005/8/layout/cycle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FEF51FD-3878-47A8-902E-1DA91603AC96}" type="doc">
      <dgm:prSet loTypeId="urn:microsoft.com/office/officeart/2005/8/layout/hProcess11" loCatId="process" qsTypeId="urn:microsoft.com/office/officeart/2005/8/quickstyle/simple1" qsCatId="simple" csTypeId="urn:microsoft.com/office/officeart/2005/8/colors/accent1_2" csCatId="accent1" phldr="1"/>
      <dgm:spPr/>
    </dgm:pt>
    <dgm:pt modelId="{8019B04A-90A5-4205-B1D0-1CDE655B877E}">
      <dgm:prSet phldrT="[Text]"/>
      <dgm:spPr>
        <a:ln w="57150">
          <a:solidFill>
            <a:srgbClr val="92D050"/>
          </a:solidFill>
        </a:ln>
      </dgm:spPr>
      <dgm:t>
        <a:bodyPr/>
        <a:lstStyle/>
        <a:p>
          <a:pPr algn="l"/>
          <a:r>
            <a:rPr lang="en-US" b="1" dirty="0" smtClean="0"/>
            <a:t>Phase </a:t>
          </a:r>
          <a:r>
            <a:rPr lang="en-US" b="1" i="0" dirty="0" smtClean="0"/>
            <a:t>I</a:t>
          </a:r>
        </a:p>
        <a:p>
          <a:pPr algn="l"/>
          <a:r>
            <a:rPr lang="en-US" b="1" dirty="0" smtClean="0"/>
            <a:t>(October 2011)</a:t>
          </a:r>
        </a:p>
        <a:p>
          <a:pPr algn="l"/>
          <a:r>
            <a:rPr lang="en-US" dirty="0" smtClean="0"/>
            <a:t>Teachers design item specifications for all currently non-tested grades and subjects.</a:t>
          </a:r>
          <a:endParaRPr lang="en-US" dirty="0"/>
        </a:p>
      </dgm:t>
    </dgm:pt>
    <dgm:pt modelId="{0CF68317-1BC1-42C3-AF89-B4817CD5FE89}" type="parTrans" cxnId="{40CE7AA9-9E0A-4E4F-A0DD-3240CCC10041}">
      <dgm:prSet/>
      <dgm:spPr/>
      <dgm:t>
        <a:bodyPr/>
        <a:lstStyle/>
        <a:p>
          <a:endParaRPr lang="en-US"/>
        </a:p>
      </dgm:t>
    </dgm:pt>
    <dgm:pt modelId="{CAE69EA8-EC56-402F-843A-77B90307990E}" type="sibTrans" cxnId="{40CE7AA9-9E0A-4E4F-A0DD-3240CCC10041}">
      <dgm:prSet/>
      <dgm:spPr/>
      <dgm:t>
        <a:bodyPr/>
        <a:lstStyle/>
        <a:p>
          <a:endParaRPr lang="en-US"/>
        </a:p>
      </dgm:t>
    </dgm:pt>
    <dgm:pt modelId="{6C758F3B-9576-47B0-A198-561D855FC6C5}">
      <dgm:prSet phldrT="[Text]"/>
      <dgm:spPr/>
      <dgm:t>
        <a:bodyPr/>
        <a:lstStyle/>
        <a:p>
          <a:pPr algn="l"/>
          <a:r>
            <a:rPr lang="en-US" b="1" dirty="0" smtClean="0"/>
            <a:t>Phase II</a:t>
          </a:r>
        </a:p>
        <a:p>
          <a:pPr algn="l"/>
          <a:r>
            <a:rPr lang="en-US" b="1" dirty="0" smtClean="0"/>
            <a:t>(March 2012)</a:t>
          </a:r>
        </a:p>
        <a:p>
          <a:pPr algn="l"/>
          <a:r>
            <a:rPr lang="en-US" dirty="0" smtClean="0"/>
            <a:t>Teachers evaluate open-source items and items generated by external vendor(s).</a:t>
          </a:r>
          <a:endParaRPr lang="en-US" dirty="0"/>
        </a:p>
      </dgm:t>
    </dgm:pt>
    <dgm:pt modelId="{D0B04741-6D3D-4CE2-A80A-301A7BE7B1EC}" type="parTrans" cxnId="{127C6A8C-0F6C-4C54-9044-4DD31761A869}">
      <dgm:prSet/>
      <dgm:spPr/>
      <dgm:t>
        <a:bodyPr/>
        <a:lstStyle/>
        <a:p>
          <a:endParaRPr lang="en-US"/>
        </a:p>
      </dgm:t>
    </dgm:pt>
    <dgm:pt modelId="{27765F67-ACBF-4AB8-8AD9-D02F88E0561E}" type="sibTrans" cxnId="{127C6A8C-0F6C-4C54-9044-4DD31761A869}">
      <dgm:prSet/>
      <dgm:spPr/>
      <dgm:t>
        <a:bodyPr/>
        <a:lstStyle/>
        <a:p>
          <a:endParaRPr lang="en-US"/>
        </a:p>
      </dgm:t>
    </dgm:pt>
    <dgm:pt modelId="{A2E3CD37-CA07-4223-9D29-4C002FA54A40}">
      <dgm:prSet phldrT="[Text]"/>
      <dgm:spPr/>
      <dgm:t>
        <a:bodyPr/>
        <a:lstStyle/>
        <a:p>
          <a:pPr algn="l"/>
          <a:r>
            <a:rPr lang="en-US" b="1" dirty="0" smtClean="0"/>
            <a:t>Phase III</a:t>
          </a:r>
        </a:p>
        <a:p>
          <a:pPr algn="l"/>
          <a:r>
            <a:rPr lang="en-US" b="1" dirty="0" smtClean="0"/>
            <a:t>(April – May 2012)</a:t>
          </a:r>
        </a:p>
        <a:p>
          <a:pPr algn="l"/>
          <a:r>
            <a:rPr lang="en-US" dirty="0" smtClean="0"/>
            <a:t>Teachers create rubrics and guidance for administering and scoring Measures of Student Learning.</a:t>
          </a:r>
          <a:endParaRPr lang="en-US" dirty="0"/>
        </a:p>
      </dgm:t>
    </dgm:pt>
    <dgm:pt modelId="{41B23A49-DD4E-4416-B006-8D2FBA6DEAA3}" type="parTrans" cxnId="{A4248351-E091-48E9-AFB5-54793CD5BC09}">
      <dgm:prSet/>
      <dgm:spPr/>
      <dgm:t>
        <a:bodyPr/>
        <a:lstStyle/>
        <a:p>
          <a:endParaRPr lang="en-US"/>
        </a:p>
      </dgm:t>
    </dgm:pt>
    <dgm:pt modelId="{A5269262-E354-491E-81D8-249BFC72EFC6}" type="sibTrans" cxnId="{A4248351-E091-48E9-AFB5-54793CD5BC09}">
      <dgm:prSet/>
      <dgm:spPr/>
      <dgm:t>
        <a:bodyPr/>
        <a:lstStyle/>
        <a:p>
          <a:endParaRPr lang="en-US"/>
        </a:p>
      </dgm:t>
    </dgm:pt>
    <dgm:pt modelId="{56756540-CD9F-46BE-ABDF-28C20D57A19C}" type="pres">
      <dgm:prSet presAssocID="{2FEF51FD-3878-47A8-902E-1DA91603AC96}" presName="Name0" presStyleCnt="0">
        <dgm:presLayoutVars>
          <dgm:dir/>
          <dgm:resizeHandles val="exact"/>
        </dgm:presLayoutVars>
      </dgm:prSet>
      <dgm:spPr/>
    </dgm:pt>
    <dgm:pt modelId="{96141F53-F2B6-4040-8C76-C81355585BD0}" type="pres">
      <dgm:prSet presAssocID="{2FEF51FD-3878-47A8-902E-1DA91603AC96}" presName="arrow" presStyleLbl="bgShp" presStyleIdx="0" presStyleCnt="1"/>
      <dgm:spPr>
        <a:solidFill>
          <a:srgbClr val="FF9900"/>
        </a:solidFill>
      </dgm:spPr>
    </dgm:pt>
    <dgm:pt modelId="{B01B9584-9F1E-4E9F-88A3-FB31177770EE}" type="pres">
      <dgm:prSet presAssocID="{2FEF51FD-3878-47A8-902E-1DA91603AC96}" presName="points" presStyleCnt="0"/>
      <dgm:spPr/>
    </dgm:pt>
    <dgm:pt modelId="{6B4ED340-EF52-44D2-9030-6F7C7512F84F}" type="pres">
      <dgm:prSet presAssocID="{8019B04A-90A5-4205-B1D0-1CDE655B877E}" presName="compositeA" presStyleCnt="0"/>
      <dgm:spPr/>
    </dgm:pt>
    <dgm:pt modelId="{DE98DB1B-95A9-4EAB-8204-FD2C6719CF55}" type="pres">
      <dgm:prSet presAssocID="{8019B04A-90A5-4205-B1D0-1CDE655B877E}" presName="textA" presStyleLbl="revTx" presStyleIdx="0" presStyleCnt="3" custScaleX="128516">
        <dgm:presLayoutVars>
          <dgm:bulletEnabled val="1"/>
        </dgm:presLayoutVars>
      </dgm:prSet>
      <dgm:spPr/>
      <dgm:t>
        <a:bodyPr/>
        <a:lstStyle/>
        <a:p>
          <a:endParaRPr lang="en-US"/>
        </a:p>
      </dgm:t>
    </dgm:pt>
    <dgm:pt modelId="{9C19EBCB-6B39-40A8-88FB-6FD31BE0E9F8}" type="pres">
      <dgm:prSet presAssocID="{8019B04A-90A5-4205-B1D0-1CDE655B877E}" presName="circleA" presStyleLbl="node1" presStyleIdx="0" presStyleCnt="3"/>
      <dgm:spPr>
        <a:solidFill>
          <a:srgbClr val="583A56"/>
        </a:solidFill>
      </dgm:spPr>
    </dgm:pt>
    <dgm:pt modelId="{6DBFDE88-1F1E-47BA-B2F0-92F42D54B01A}" type="pres">
      <dgm:prSet presAssocID="{8019B04A-90A5-4205-B1D0-1CDE655B877E}" presName="spaceA" presStyleCnt="0"/>
      <dgm:spPr/>
    </dgm:pt>
    <dgm:pt modelId="{899A929A-EA2C-4E10-AC38-4849DC28238B}" type="pres">
      <dgm:prSet presAssocID="{CAE69EA8-EC56-402F-843A-77B90307990E}" presName="space" presStyleCnt="0"/>
      <dgm:spPr/>
    </dgm:pt>
    <dgm:pt modelId="{DB6F29C3-AA42-4264-9593-B1D3824AC9DF}" type="pres">
      <dgm:prSet presAssocID="{6C758F3B-9576-47B0-A198-561D855FC6C5}" presName="compositeB" presStyleCnt="0"/>
      <dgm:spPr/>
    </dgm:pt>
    <dgm:pt modelId="{35C83F82-1B46-4A7B-B984-73BE54FCA391}" type="pres">
      <dgm:prSet presAssocID="{6C758F3B-9576-47B0-A198-561D855FC6C5}" presName="textB" presStyleLbl="revTx" presStyleIdx="1" presStyleCnt="3" custScaleX="126072">
        <dgm:presLayoutVars>
          <dgm:bulletEnabled val="1"/>
        </dgm:presLayoutVars>
      </dgm:prSet>
      <dgm:spPr/>
      <dgm:t>
        <a:bodyPr/>
        <a:lstStyle/>
        <a:p>
          <a:endParaRPr lang="en-US"/>
        </a:p>
      </dgm:t>
    </dgm:pt>
    <dgm:pt modelId="{93294291-EA46-4779-A73D-5FA3B0BB7A40}" type="pres">
      <dgm:prSet presAssocID="{6C758F3B-9576-47B0-A198-561D855FC6C5}" presName="circleB" presStyleLbl="node1" presStyleIdx="1" presStyleCnt="3"/>
      <dgm:spPr>
        <a:solidFill>
          <a:srgbClr val="583A56"/>
        </a:solidFill>
      </dgm:spPr>
    </dgm:pt>
    <dgm:pt modelId="{4D55F32E-ECCB-4D85-808C-5C2806074905}" type="pres">
      <dgm:prSet presAssocID="{6C758F3B-9576-47B0-A198-561D855FC6C5}" presName="spaceB" presStyleCnt="0"/>
      <dgm:spPr/>
    </dgm:pt>
    <dgm:pt modelId="{6EF92FAA-2707-4074-8E74-724D90594D3A}" type="pres">
      <dgm:prSet presAssocID="{27765F67-ACBF-4AB8-8AD9-D02F88E0561E}" presName="space" presStyleCnt="0"/>
      <dgm:spPr/>
    </dgm:pt>
    <dgm:pt modelId="{4DB9A786-AE57-4A2A-9ECB-599445CE2355}" type="pres">
      <dgm:prSet presAssocID="{A2E3CD37-CA07-4223-9D29-4C002FA54A40}" presName="compositeA" presStyleCnt="0"/>
      <dgm:spPr/>
    </dgm:pt>
    <dgm:pt modelId="{94A6BD07-B7BD-40F0-B4E7-35F6B93F2CCD}" type="pres">
      <dgm:prSet presAssocID="{A2E3CD37-CA07-4223-9D29-4C002FA54A40}" presName="textA" presStyleLbl="revTx" presStyleIdx="2" presStyleCnt="3" custScaleX="120626">
        <dgm:presLayoutVars>
          <dgm:bulletEnabled val="1"/>
        </dgm:presLayoutVars>
      </dgm:prSet>
      <dgm:spPr/>
      <dgm:t>
        <a:bodyPr/>
        <a:lstStyle/>
        <a:p>
          <a:endParaRPr lang="en-US"/>
        </a:p>
      </dgm:t>
    </dgm:pt>
    <dgm:pt modelId="{C443BC73-05CD-4A60-820D-1DE55378FC20}" type="pres">
      <dgm:prSet presAssocID="{A2E3CD37-CA07-4223-9D29-4C002FA54A40}" presName="circleA" presStyleLbl="node1" presStyleIdx="2" presStyleCnt="3"/>
      <dgm:spPr>
        <a:solidFill>
          <a:srgbClr val="583A56"/>
        </a:solidFill>
      </dgm:spPr>
    </dgm:pt>
    <dgm:pt modelId="{E654DC02-63AA-4D6B-8C5C-FFBFC33B2AAB}" type="pres">
      <dgm:prSet presAssocID="{A2E3CD37-CA07-4223-9D29-4C002FA54A40}" presName="spaceA" presStyleCnt="0"/>
      <dgm:spPr/>
    </dgm:pt>
  </dgm:ptLst>
  <dgm:cxnLst>
    <dgm:cxn modelId="{40CE7AA9-9E0A-4E4F-A0DD-3240CCC10041}" srcId="{2FEF51FD-3878-47A8-902E-1DA91603AC96}" destId="{8019B04A-90A5-4205-B1D0-1CDE655B877E}" srcOrd="0" destOrd="0" parTransId="{0CF68317-1BC1-42C3-AF89-B4817CD5FE89}" sibTransId="{CAE69EA8-EC56-402F-843A-77B90307990E}"/>
    <dgm:cxn modelId="{25840E48-6F47-4647-8E9B-8D6DFA8582E4}" type="presOf" srcId="{8019B04A-90A5-4205-B1D0-1CDE655B877E}" destId="{DE98DB1B-95A9-4EAB-8204-FD2C6719CF55}" srcOrd="0" destOrd="0" presId="urn:microsoft.com/office/officeart/2005/8/layout/hProcess11"/>
    <dgm:cxn modelId="{A4248351-E091-48E9-AFB5-54793CD5BC09}" srcId="{2FEF51FD-3878-47A8-902E-1DA91603AC96}" destId="{A2E3CD37-CA07-4223-9D29-4C002FA54A40}" srcOrd="2" destOrd="0" parTransId="{41B23A49-DD4E-4416-B006-8D2FBA6DEAA3}" sibTransId="{A5269262-E354-491E-81D8-249BFC72EFC6}"/>
    <dgm:cxn modelId="{974F50DE-C7D1-4BC3-B0D0-20BB8B2FF838}" type="presOf" srcId="{2FEF51FD-3878-47A8-902E-1DA91603AC96}" destId="{56756540-CD9F-46BE-ABDF-28C20D57A19C}" srcOrd="0" destOrd="0" presId="urn:microsoft.com/office/officeart/2005/8/layout/hProcess11"/>
    <dgm:cxn modelId="{127C6A8C-0F6C-4C54-9044-4DD31761A869}" srcId="{2FEF51FD-3878-47A8-902E-1DA91603AC96}" destId="{6C758F3B-9576-47B0-A198-561D855FC6C5}" srcOrd="1" destOrd="0" parTransId="{D0B04741-6D3D-4CE2-A80A-301A7BE7B1EC}" sibTransId="{27765F67-ACBF-4AB8-8AD9-D02F88E0561E}"/>
    <dgm:cxn modelId="{72807DDC-B035-46DA-AEBD-DDD73B352476}" type="presOf" srcId="{6C758F3B-9576-47B0-A198-561D855FC6C5}" destId="{35C83F82-1B46-4A7B-B984-73BE54FCA391}" srcOrd="0" destOrd="0" presId="urn:microsoft.com/office/officeart/2005/8/layout/hProcess11"/>
    <dgm:cxn modelId="{1E38FFF2-D9AA-4DD2-BD84-2A90DE2BD8E6}" type="presOf" srcId="{A2E3CD37-CA07-4223-9D29-4C002FA54A40}" destId="{94A6BD07-B7BD-40F0-B4E7-35F6B93F2CCD}" srcOrd="0" destOrd="0" presId="urn:microsoft.com/office/officeart/2005/8/layout/hProcess11"/>
    <dgm:cxn modelId="{738F43DE-CD26-450D-80AE-449DFDD426A0}" type="presParOf" srcId="{56756540-CD9F-46BE-ABDF-28C20D57A19C}" destId="{96141F53-F2B6-4040-8C76-C81355585BD0}" srcOrd="0" destOrd="0" presId="urn:microsoft.com/office/officeart/2005/8/layout/hProcess11"/>
    <dgm:cxn modelId="{B2172937-B48E-4EFE-A17C-4BD730141824}" type="presParOf" srcId="{56756540-CD9F-46BE-ABDF-28C20D57A19C}" destId="{B01B9584-9F1E-4E9F-88A3-FB31177770EE}" srcOrd="1" destOrd="0" presId="urn:microsoft.com/office/officeart/2005/8/layout/hProcess11"/>
    <dgm:cxn modelId="{A98B42FC-A6DA-4C9C-93FC-0F1F4CB32F7E}" type="presParOf" srcId="{B01B9584-9F1E-4E9F-88A3-FB31177770EE}" destId="{6B4ED340-EF52-44D2-9030-6F7C7512F84F}" srcOrd="0" destOrd="0" presId="urn:microsoft.com/office/officeart/2005/8/layout/hProcess11"/>
    <dgm:cxn modelId="{2E0BD285-A034-46D8-80B3-8FE53F8D3B80}" type="presParOf" srcId="{6B4ED340-EF52-44D2-9030-6F7C7512F84F}" destId="{DE98DB1B-95A9-4EAB-8204-FD2C6719CF55}" srcOrd="0" destOrd="0" presId="urn:microsoft.com/office/officeart/2005/8/layout/hProcess11"/>
    <dgm:cxn modelId="{56983ABA-58B6-4027-84A6-E1DB25B08B18}" type="presParOf" srcId="{6B4ED340-EF52-44D2-9030-6F7C7512F84F}" destId="{9C19EBCB-6B39-40A8-88FB-6FD31BE0E9F8}" srcOrd="1" destOrd="0" presId="urn:microsoft.com/office/officeart/2005/8/layout/hProcess11"/>
    <dgm:cxn modelId="{4FDFBD87-834F-4F42-9C77-3C49B83679D0}" type="presParOf" srcId="{6B4ED340-EF52-44D2-9030-6F7C7512F84F}" destId="{6DBFDE88-1F1E-47BA-B2F0-92F42D54B01A}" srcOrd="2" destOrd="0" presId="urn:microsoft.com/office/officeart/2005/8/layout/hProcess11"/>
    <dgm:cxn modelId="{C336C478-E376-45E7-B034-7A08F90B4F7B}" type="presParOf" srcId="{B01B9584-9F1E-4E9F-88A3-FB31177770EE}" destId="{899A929A-EA2C-4E10-AC38-4849DC28238B}" srcOrd="1" destOrd="0" presId="urn:microsoft.com/office/officeart/2005/8/layout/hProcess11"/>
    <dgm:cxn modelId="{5BCF1779-40F3-4156-8F55-D550FAB91068}" type="presParOf" srcId="{B01B9584-9F1E-4E9F-88A3-FB31177770EE}" destId="{DB6F29C3-AA42-4264-9593-B1D3824AC9DF}" srcOrd="2" destOrd="0" presId="urn:microsoft.com/office/officeart/2005/8/layout/hProcess11"/>
    <dgm:cxn modelId="{986DE3F4-FF5B-4DAC-8849-8C9DBA6EBC56}" type="presParOf" srcId="{DB6F29C3-AA42-4264-9593-B1D3824AC9DF}" destId="{35C83F82-1B46-4A7B-B984-73BE54FCA391}" srcOrd="0" destOrd="0" presId="urn:microsoft.com/office/officeart/2005/8/layout/hProcess11"/>
    <dgm:cxn modelId="{83B911AE-B73C-4A49-BBE6-67DCFF0DBCDE}" type="presParOf" srcId="{DB6F29C3-AA42-4264-9593-B1D3824AC9DF}" destId="{93294291-EA46-4779-A73D-5FA3B0BB7A40}" srcOrd="1" destOrd="0" presId="urn:microsoft.com/office/officeart/2005/8/layout/hProcess11"/>
    <dgm:cxn modelId="{3B9EFAE2-F17B-496B-9C65-EAC6B951507C}" type="presParOf" srcId="{DB6F29C3-AA42-4264-9593-B1D3824AC9DF}" destId="{4D55F32E-ECCB-4D85-808C-5C2806074905}" srcOrd="2" destOrd="0" presId="urn:microsoft.com/office/officeart/2005/8/layout/hProcess11"/>
    <dgm:cxn modelId="{9F02009B-9A6B-4274-A816-E858E7F93E18}" type="presParOf" srcId="{B01B9584-9F1E-4E9F-88A3-FB31177770EE}" destId="{6EF92FAA-2707-4074-8E74-724D90594D3A}" srcOrd="3" destOrd="0" presId="urn:microsoft.com/office/officeart/2005/8/layout/hProcess11"/>
    <dgm:cxn modelId="{03C6C8E7-63B9-48E0-81D8-ECE0322389F3}" type="presParOf" srcId="{B01B9584-9F1E-4E9F-88A3-FB31177770EE}" destId="{4DB9A786-AE57-4A2A-9ECB-599445CE2355}" srcOrd="4" destOrd="0" presId="urn:microsoft.com/office/officeart/2005/8/layout/hProcess11"/>
    <dgm:cxn modelId="{9BE13B8B-2480-4696-9D8C-55A79286331F}" type="presParOf" srcId="{4DB9A786-AE57-4A2A-9ECB-599445CE2355}" destId="{94A6BD07-B7BD-40F0-B4E7-35F6B93F2CCD}" srcOrd="0" destOrd="0" presId="urn:microsoft.com/office/officeart/2005/8/layout/hProcess11"/>
    <dgm:cxn modelId="{A115FF31-F6CD-4B8E-B514-3F61CE22F3F6}" type="presParOf" srcId="{4DB9A786-AE57-4A2A-9ECB-599445CE2355}" destId="{C443BC73-05CD-4A60-820D-1DE55378FC20}" srcOrd="1" destOrd="0" presId="urn:microsoft.com/office/officeart/2005/8/layout/hProcess11"/>
    <dgm:cxn modelId="{FF4F093F-CE11-4BC4-B4D3-D6706F4031DC}" type="presParOf" srcId="{4DB9A786-AE57-4A2A-9ECB-599445CE2355}" destId="{E654DC02-63AA-4D6B-8C5C-FFBFC33B2AAB}" srcOrd="2" destOrd="0" presId="urn:microsoft.com/office/officeart/2005/8/layout/hProcess11"/>
  </dgm:cxnLst>
  <dgm:bg/>
  <dgm:whole>
    <a:ln>
      <a:no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476E63-D0B0-4CAA-8B9D-4315AC7E3B6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C67CEA5-166C-4BE7-81C7-C701028B602B}">
      <dgm:prSet phldrT="[Text]"/>
      <dgm:spPr>
        <a:solidFill>
          <a:srgbClr val="800080"/>
        </a:solidFill>
      </dgm:spPr>
      <dgm:t>
        <a:bodyPr/>
        <a:lstStyle/>
        <a:p>
          <a:r>
            <a:rPr lang="en-US" dirty="0" smtClean="0">
              <a:solidFill>
                <a:schemeClr val="accent1"/>
              </a:solidFill>
            </a:rPr>
            <a:t>Option One</a:t>
          </a:r>
          <a:endParaRPr lang="en-US" dirty="0">
            <a:solidFill>
              <a:schemeClr val="accent1"/>
            </a:solidFill>
          </a:endParaRPr>
        </a:p>
      </dgm:t>
    </dgm:pt>
    <dgm:pt modelId="{3196CE03-D2B0-4867-BB31-851A311A5030}" type="parTrans" cxnId="{07C30001-4E3C-4147-B083-6B55D0D85687}">
      <dgm:prSet/>
      <dgm:spPr/>
      <dgm:t>
        <a:bodyPr/>
        <a:lstStyle/>
        <a:p>
          <a:endParaRPr lang="en-US"/>
        </a:p>
      </dgm:t>
    </dgm:pt>
    <dgm:pt modelId="{7FD2984F-4F71-4096-9F87-C2ABC5573D4B}" type="sibTrans" cxnId="{07C30001-4E3C-4147-B083-6B55D0D85687}">
      <dgm:prSet/>
      <dgm:spPr/>
      <dgm:t>
        <a:bodyPr/>
        <a:lstStyle/>
        <a:p>
          <a:endParaRPr lang="en-US"/>
        </a:p>
      </dgm:t>
    </dgm:pt>
    <dgm:pt modelId="{9DD3C024-3CA7-4579-A093-6F7518F558E1}">
      <dgm:prSet phldrT="[Text]"/>
      <dgm:spPr>
        <a:solidFill>
          <a:srgbClr val="800080"/>
        </a:solidFill>
      </dgm:spPr>
      <dgm:t>
        <a:bodyPr/>
        <a:lstStyle/>
        <a:p>
          <a:r>
            <a:rPr lang="en-US" dirty="0" smtClean="0">
              <a:solidFill>
                <a:schemeClr val="accent1"/>
              </a:solidFill>
            </a:rPr>
            <a:t>Option Two</a:t>
          </a:r>
          <a:endParaRPr lang="en-US" dirty="0">
            <a:solidFill>
              <a:schemeClr val="accent1"/>
            </a:solidFill>
          </a:endParaRPr>
        </a:p>
      </dgm:t>
    </dgm:pt>
    <dgm:pt modelId="{19F7BEA5-A6B8-44E3-A9EA-A01010E7B7BA}" type="parTrans" cxnId="{9EBF0FDD-99DE-4C86-B5B6-677719C36234}">
      <dgm:prSet/>
      <dgm:spPr/>
      <dgm:t>
        <a:bodyPr/>
        <a:lstStyle/>
        <a:p>
          <a:endParaRPr lang="en-US"/>
        </a:p>
      </dgm:t>
    </dgm:pt>
    <dgm:pt modelId="{87BE8F78-7527-4C9B-898F-1E4B6E657C82}" type="sibTrans" cxnId="{9EBF0FDD-99DE-4C86-B5B6-677719C36234}">
      <dgm:prSet/>
      <dgm:spPr/>
      <dgm:t>
        <a:bodyPr/>
        <a:lstStyle/>
        <a:p>
          <a:endParaRPr lang="en-US"/>
        </a:p>
      </dgm:t>
    </dgm:pt>
    <dgm:pt modelId="{2C488AC4-9DE7-4C0F-8FDA-649FACFF1183}">
      <dgm:prSet phldrT="[Text]"/>
      <dgm:spPr>
        <a:solidFill>
          <a:srgbClr val="800080"/>
        </a:solidFill>
      </dgm:spPr>
      <dgm:t>
        <a:bodyPr/>
        <a:lstStyle/>
        <a:p>
          <a:r>
            <a:rPr lang="en-US" dirty="0" smtClean="0">
              <a:solidFill>
                <a:schemeClr val="accent1"/>
              </a:solidFill>
            </a:rPr>
            <a:t>Option Three</a:t>
          </a:r>
          <a:endParaRPr lang="en-US" dirty="0">
            <a:solidFill>
              <a:schemeClr val="accent1"/>
            </a:solidFill>
          </a:endParaRPr>
        </a:p>
      </dgm:t>
    </dgm:pt>
    <dgm:pt modelId="{3CD0770F-6409-43CB-8136-786E41C5393A}" type="parTrans" cxnId="{8C1C969B-54DE-4258-B2B0-6BBAED6C88FF}">
      <dgm:prSet/>
      <dgm:spPr/>
      <dgm:t>
        <a:bodyPr/>
        <a:lstStyle/>
        <a:p>
          <a:endParaRPr lang="en-US"/>
        </a:p>
      </dgm:t>
    </dgm:pt>
    <dgm:pt modelId="{BAE54A11-B537-4BF5-994C-A82DC4C1166D}" type="sibTrans" cxnId="{8C1C969B-54DE-4258-B2B0-6BBAED6C88FF}">
      <dgm:prSet/>
      <dgm:spPr/>
      <dgm:t>
        <a:bodyPr/>
        <a:lstStyle/>
        <a:p>
          <a:endParaRPr lang="en-US"/>
        </a:p>
      </dgm:t>
    </dgm:pt>
    <dgm:pt modelId="{27D4EB8A-34A1-4065-8F6F-7261A01561B6}" type="pres">
      <dgm:prSet presAssocID="{48476E63-D0B0-4CAA-8B9D-4315AC7E3B69}" presName="Name0" presStyleCnt="0">
        <dgm:presLayoutVars>
          <dgm:dir/>
          <dgm:animLvl val="lvl"/>
          <dgm:resizeHandles val="exact"/>
        </dgm:presLayoutVars>
      </dgm:prSet>
      <dgm:spPr/>
      <dgm:t>
        <a:bodyPr/>
        <a:lstStyle/>
        <a:p>
          <a:endParaRPr lang="en-US"/>
        </a:p>
      </dgm:t>
    </dgm:pt>
    <dgm:pt modelId="{A1E9FBE0-789E-4F0A-8198-02540BCE9992}" type="pres">
      <dgm:prSet presAssocID="{1C67CEA5-166C-4BE7-81C7-C701028B602B}" presName="composite" presStyleCnt="0"/>
      <dgm:spPr/>
    </dgm:pt>
    <dgm:pt modelId="{965C6501-74E4-4DE2-AB44-74246A3B96AF}" type="pres">
      <dgm:prSet presAssocID="{1C67CEA5-166C-4BE7-81C7-C701028B602B}" presName="parTx" presStyleLbl="alignNode1" presStyleIdx="0" presStyleCnt="3">
        <dgm:presLayoutVars>
          <dgm:chMax val="0"/>
          <dgm:chPref val="0"/>
          <dgm:bulletEnabled val="1"/>
        </dgm:presLayoutVars>
      </dgm:prSet>
      <dgm:spPr/>
      <dgm:t>
        <a:bodyPr/>
        <a:lstStyle/>
        <a:p>
          <a:endParaRPr lang="en-US"/>
        </a:p>
      </dgm:t>
    </dgm:pt>
    <dgm:pt modelId="{069A6E9F-DC4D-4664-9398-568664FDA2FB}" type="pres">
      <dgm:prSet presAssocID="{1C67CEA5-166C-4BE7-81C7-C701028B602B}" presName="desTx" presStyleLbl="alignAccFollowNode1" presStyleIdx="0" presStyleCnt="3" custLinFactNeighborX="-103" custLinFactNeighborY="-340">
        <dgm:presLayoutVars>
          <dgm:bulletEnabled val="1"/>
        </dgm:presLayoutVars>
      </dgm:prSet>
      <dgm:spPr/>
      <dgm:t>
        <a:bodyPr/>
        <a:lstStyle/>
        <a:p>
          <a:endParaRPr lang="en-US"/>
        </a:p>
      </dgm:t>
    </dgm:pt>
    <dgm:pt modelId="{B1356A99-96F7-4DDC-86AF-58BA87843630}" type="pres">
      <dgm:prSet presAssocID="{7FD2984F-4F71-4096-9F87-C2ABC5573D4B}" presName="space" presStyleCnt="0"/>
      <dgm:spPr/>
    </dgm:pt>
    <dgm:pt modelId="{0674C003-FFB4-4EB3-A188-B118E4EB1BC1}" type="pres">
      <dgm:prSet presAssocID="{9DD3C024-3CA7-4579-A093-6F7518F558E1}" presName="composite" presStyleCnt="0"/>
      <dgm:spPr/>
    </dgm:pt>
    <dgm:pt modelId="{D8206690-19F0-4C93-ABFE-92F8CE061C56}" type="pres">
      <dgm:prSet presAssocID="{9DD3C024-3CA7-4579-A093-6F7518F558E1}" presName="parTx" presStyleLbl="alignNode1" presStyleIdx="1" presStyleCnt="3">
        <dgm:presLayoutVars>
          <dgm:chMax val="0"/>
          <dgm:chPref val="0"/>
          <dgm:bulletEnabled val="1"/>
        </dgm:presLayoutVars>
      </dgm:prSet>
      <dgm:spPr/>
      <dgm:t>
        <a:bodyPr/>
        <a:lstStyle/>
        <a:p>
          <a:endParaRPr lang="en-US"/>
        </a:p>
      </dgm:t>
    </dgm:pt>
    <dgm:pt modelId="{9A5D2AB2-1C36-430C-B07F-8AF351EE98CA}" type="pres">
      <dgm:prSet presAssocID="{9DD3C024-3CA7-4579-A093-6F7518F558E1}" presName="desTx" presStyleLbl="alignAccFollowNode1" presStyleIdx="1" presStyleCnt="3">
        <dgm:presLayoutVars>
          <dgm:bulletEnabled val="1"/>
        </dgm:presLayoutVars>
      </dgm:prSet>
      <dgm:spPr/>
      <dgm:t>
        <a:bodyPr/>
        <a:lstStyle/>
        <a:p>
          <a:endParaRPr lang="en-US"/>
        </a:p>
      </dgm:t>
    </dgm:pt>
    <dgm:pt modelId="{FC569329-2C1F-4A86-A132-7799C754E99D}" type="pres">
      <dgm:prSet presAssocID="{87BE8F78-7527-4C9B-898F-1E4B6E657C82}" presName="space" presStyleCnt="0"/>
      <dgm:spPr/>
    </dgm:pt>
    <dgm:pt modelId="{6F5057CB-A9DD-40F0-8BB0-474AE4C64EE0}" type="pres">
      <dgm:prSet presAssocID="{2C488AC4-9DE7-4C0F-8FDA-649FACFF1183}" presName="composite" presStyleCnt="0"/>
      <dgm:spPr/>
    </dgm:pt>
    <dgm:pt modelId="{06E53F89-0608-4145-A6DE-B41AEF5825C1}" type="pres">
      <dgm:prSet presAssocID="{2C488AC4-9DE7-4C0F-8FDA-649FACFF1183}" presName="parTx" presStyleLbl="alignNode1" presStyleIdx="2" presStyleCnt="3">
        <dgm:presLayoutVars>
          <dgm:chMax val="0"/>
          <dgm:chPref val="0"/>
          <dgm:bulletEnabled val="1"/>
        </dgm:presLayoutVars>
      </dgm:prSet>
      <dgm:spPr/>
      <dgm:t>
        <a:bodyPr/>
        <a:lstStyle/>
        <a:p>
          <a:endParaRPr lang="en-US"/>
        </a:p>
      </dgm:t>
    </dgm:pt>
    <dgm:pt modelId="{09344010-A5EF-4171-A0B6-9A3559E80E39}" type="pres">
      <dgm:prSet presAssocID="{2C488AC4-9DE7-4C0F-8FDA-649FACFF1183}" presName="desTx" presStyleLbl="alignAccFollowNode1" presStyleIdx="2" presStyleCnt="3">
        <dgm:presLayoutVars>
          <dgm:bulletEnabled val="1"/>
        </dgm:presLayoutVars>
      </dgm:prSet>
      <dgm:spPr/>
      <dgm:t>
        <a:bodyPr/>
        <a:lstStyle/>
        <a:p>
          <a:endParaRPr lang="en-US"/>
        </a:p>
      </dgm:t>
    </dgm:pt>
  </dgm:ptLst>
  <dgm:cxnLst>
    <dgm:cxn modelId="{FE41BFE1-A57E-403E-82E1-596C2060A66D}" type="presOf" srcId="{2C488AC4-9DE7-4C0F-8FDA-649FACFF1183}" destId="{06E53F89-0608-4145-A6DE-B41AEF5825C1}" srcOrd="0" destOrd="0" presId="urn:microsoft.com/office/officeart/2005/8/layout/hList1"/>
    <dgm:cxn modelId="{36B42F7E-0019-4373-9F82-32FF0AEF5A39}" type="presOf" srcId="{9DD3C024-3CA7-4579-A093-6F7518F558E1}" destId="{D8206690-19F0-4C93-ABFE-92F8CE061C56}" srcOrd="0" destOrd="0" presId="urn:microsoft.com/office/officeart/2005/8/layout/hList1"/>
    <dgm:cxn modelId="{E0EA8A44-FFB2-409A-8799-CD32DC5548FE}" type="presOf" srcId="{48476E63-D0B0-4CAA-8B9D-4315AC7E3B69}" destId="{27D4EB8A-34A1-4065-8F6F-7261A01561B6}" srcOrd="0" destOrd="0" presId="urn:microsoft.com/office/officeart/2005/8/layout/hList1"/>
    <dgm:cxn modelId="{09E89092-882B-4E71-B5DF-77F2E107FC6F}" type="presOf" srcId="{1C67CEA5-166C-4BE7-81C7-C701028B602B}" destId="{965C6501-74E4-4DE2-AB44-74246A3B96AF}" srcOrd="0" destOrd="0" presId="urn:microsoft.com/office/officeart/2005/8/layout/hList1"/>
    <dgm:cxn modelId="{07C30001-4E3C-4147-B083-6B55D0D85687}" srcId="{48476E63-D0B0-4CAA-8B9D-4315AC7E3B69}" destId="{1C67CEA5-166C-4BE7-81C7-C701028B602B}" srcOrd="0" destOrd="0" parTransId="{3196CE03-D2B0-4867-BB31-851A311A5030}" sibTransId="{7FD2984F-4F71-4096-9F87-C2ABC5573D4B}"/>
    <dgm:cxn modelId="{8C1C969B-54DE-4258-B2B0-6BBAED6C88FF}" srcId="{48476E63-D0B0-4CAA-8B9D-4315AC7E3B69}" destId="{2C488AC4-9DE7-4C0F-8FDA-649FACFF1183}" srcOrd="2" destOrd="0" parTransId="{3CD0770F-6409-43CB-8136-786E41C5393A}" sibTransId="{BAE54A11-B537-4BF5-994C-A82DC4C1166D}"/>
    <dgm:cxn modelId="{9EBF0FDD-99DE-4C86-B5B6-677719C36234}" srcId="{48476E63-D0B0-4CAA-8B9D-4315AC7E3B69}" destId="{9DD3C024-3CA7-4579-A093-6F7518F558E1}" srcOrd="1" destOrd="0" parTransId="{19F7BEA5-A6B8-44E3-A9EA-A01010E7B7BA}" sibTransId="{87BE8F78-7527-4C9B-898F-1E4B6E657C82}"/>
    <dgm:cxn modelId="{7AB19CD1-D9DE-44D3-BA8A-F729233EAAED}" type="presParOf" srcId="{27D4EB8A-34A1-4065-8F6F-7261A01561B6}" destId="{A1E9FBE0-789E-4F0A-8198-02540BCE9992}" srcOrd="0" destOrd="0" presId="urn:microsoft.com/office/officeart/2005/8/layout/hList1"/>
    <dgm:cxn modelId="{C719AF00-831C-4F1A-9D5F-6F8B4482EA75}" type="presParOf" srcId="{A1E9FBE0-789E-4F0A-8198-02540BCE9992}" destId="{965C6501-74E4-4DE2-AB44-74246A3B96AF}" srcOrd="0" destOrd="0" presId="urn:microsoft.com/office/officeart/2005/8/layout/hList1"/>
    <dgm:cxn modelId="{1DEA69C7-6A77-48A0-97AC-08170D7CD678}" type="presParOf" srcId="{A1E9FBE0-789E-4F0A-8198-02540BCE9992}" destId="{069A6E9F-DC4D-4664-9398-568664FDA2FB}" srcOrd="1" destOrd="0" presId="urn:microsoft.com/office/officeart/2005/8/layout/hList1"/>
    <dgm:cxn modelId="{DFE2FF9C-894B-49D7-B7B0-27C7DC19A9D5}" type="presParOf" srcId="{27D4EB8A-34A1-4065-8F6F-7261A01561B6}" destId="{B1356A99-96F7-4DDC-86AF-58BA87843630}" srcOrd="1" destOrd="0" presId="urn:microsoft.com/office/officeart/2005/8/layout/hList1"/>
    <dgm:cxn modelId="{BF7450F1-E0B5-4B0A-8237-684425309C67}" type="presParOf" srcId="{27D4EB8A-34A1-4065-8F6F-7261A01561B6}" destId="{0674C003-FFB4-4EB3-A188-B118E4EB1BC1}" srcOrd="2" destOrd="0" presId="urn:microsoft.com/office/officeart/2005/8/layout/hList1"/>
    <dgm:cxn modelId="{53B05C7A-5B49-4EAF-98D2-E489BDDDDA61}" type="presParOf" srcId="{0674C003-FFB4-4EB3-A188-B118E4EB1BC1}" destId="{D8206690-19F0-4C93-ABFE-92F8CE061C56}" srcOrd="0" destOrd="0" presId="urn:microsoft.com/office/officeart/2005/8/layout/hList1"/>
    <dgm:cxn modelId="{5559F0EF-819A-4E7C-B8B1-28D4B8A028EE}" type="presParOf" srcId="{0674C003-FFB4-4EB3-A188-B118E4EB1BC1}" destId="{9A5D2AB2-1C36-430C-B07F-8AF351EE98CA}" srcOrd="1" destOrd="0" presId="urn:microsoft.com/office/officeart/2005/8/layout/hList1"/>
    <dgm:cxn modelId="{F134092F-1A5B-4FE5-95BA-95F218A92875}" type="presParOf" srcId="{27D4EB8A-34A1-4065-8F6F-7261A01561B6}" destId="{FC569329-2C1F-4A86-A132-7799C754E99D}" srcOrd="3" destOrd="0" presId="urn:microsoft.com/office/officeart/2005/8/layout/hList1"/>
    <dgm:cxn modelId="{156AAF1A-8F76-45BF-B02A-1558F9BBF23F}" type="presParOf" srcId="{27D4EB8A-34A1-4065-8F6F-7261A01561B6}" destId="{6F5057CB-A9DD-40F0-8BB0-474AE4C64EE0}" srcOrd="4" destOrd="0" presId="urn:microsoft.com/office/officeart/2005/8/layout/hList1"/>
    <dgm:cxn modelId="{C22783BB-4037-4045-B22D-0AE7EC08434B}" type="presParOf" srcId="{6F5057CB-A9DD-40F0-8BB0-474AE4C64EE0}" destId="{06E53F89-0608-4145-A6DE-B41AEF5825C1}" srcOrd="0" destOrd="0" presId="urn:microsoft.com/office/officeart/2005/8/layout/hList1"/>
    <dgm:cxn modelId="{F25E42EB-FD58-4C1F-A024-EA264B1B9BE9}" type="presParOf" srcId="{6F5057CB-A9DD-40F0-8BB0-474AE4C64EE0}" destId="{09344010-A5EF-4171-A0B6-9A3559E80E39}"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2C9CEA-D118-4BE4-A32D-2AE6449515DF}" type="doc">
      <dgm:prSet loTypeId="urn:microsoft.com/office/officeart/2005/8/layout/hProcess9" loCatId="process" qsTypeId="urn:microsoft.com/office/officeart/2005/8/quickstyle/simple1" qsCatId="simple" csTypeId="urn:microsoft.com/office/officeart/2005/8/colors/accent1_2" csCatId="accent1" phldr="1"/>
      <dgm:spPr/>
    </dgm:pt>
    <dgm:pt modelId="{F403C340-6337-4DE4-B4C1-38B1DBEE8FA5}">
      <dgm:prSet phldrT="[Text]" custT="1"/>
      <dgm:spPr>
        <a:solidFill>
          <a:srgbClr val="800080"/>
        </a:solidFill>
      </dgm:spPr>
      <dgm:t>
        <a:bodyPr/>
        <a:lstStyle/>
        <a:p>
          <a:pPr algn="l"/>
          <a:r>
            <a:rPr lang="en-US" sz="2000" b="1" dirty="0" smtClean="0">
              <a:solidFill>
                <a:schemeClr val="accent1"/>
              </a:solidFill>
              <a:latin typeface="Arial" pitchFamily="34" charset="0"/>
              <a:ea typeface="Tahoma" pitchFamily="34" charset="0"/>
              <a:cs typeface="Arial" pitchFamily="34" charset="0"/>
            </a:rPr>
            <a:t>Standard 6</a:t>
          </a:r>
        </a:p>
        <a:p>
          <a:pPr algn="l"/>
          <a:r>
            <a:rPr lang="en-US" sz="2000" dirty="0" smtClean="0">
              <a:solidFill>
                <a:schemeClr val="accent1"/>
              </a:solidFill>
              <a:latin typeface="Arial" pitchFamily="34" charset="0"/>
              <a:ea typeface="Tahoma" pitchFamily="34" charset="0"/>
              <a:cs typeface="Arial" pitchFamily="34" charset="0"/>
            </a:rPr>
            <a:t>Does not meet expected growth</a:t>
          </a:r>
          <a:endParaRPr lang="en-US" sz="2000" dirty="0">
            <a:solidFill>
              <a:schemeClr val="accent1"/>
            </a:solidFill>
            <a:latin typeface="Arial" pitchFamily="34" charset="0"/>
            <a:ea typeface="Tahoma" pitchFamily="34" charset="0"/>
            <a:cs typeface="Arial" pitchFamily="34" charset="0"/>
          </a:endParaRPr>
        </a:p>
      </dgm:t>
    </dgm:pt>
    <dgm:pt modelId="{F701E5E7-97C3-4494-B402-5038468C4237}" type="parTrans" cxnId="{92B0460F-DA60-465B-BE25-67DD52893CF1}">
      <dgm:prSet/>
      <dgm:spPr/>
      <dgm:t>
        <a:bodyPr/>
        <a:lstStyle/>
        <a:p>
          <a:endParaRPr lang="en-US"/>
        </a:p>
      </dgm:t>
    </dgm:pt>
    <dgm:pt modelId="{D96DB506-F76B-4293-8CE6-FFEB3EA85A67}" type="sibTrans" cxnId="{92B0460F-DA60-465B-BE25-67DD52893CF1}">
      <dgm:prSet/>
      <dgm:spPr/>
      <dgm:t>
        <a:bodyPr/>
        <a:lstStyle/>
        <a:p>
          <a:endParaRPr lang="en-US"/>
        </a:p>
      </dgm:t>
    </dgm:pt>
    <dgm:pt modelId="{F93880F1-66F5-44AE-9F22-A305118EA29A}">
      <dgm:prSet phldrT="[Text]" custT="1"/>
      <dgm:spPr>
        <a:solidFill>
          <a:srgbClr val="800080"/>
        </a:solidFill>
      </dgm:spPr>
      <dgm:t>
        <a:bodyPr/>
        <a:lstStyle/>
        <a:p>
          <a:pPr algn="l">
            <a:spcBef>
              <a:spcPts val="600"/>
            </a:spcBef>
          </a:pPr>
          <a:r>
            <a:rPr lang="en-US" sz="2000" b="1" dirty="0" smtClean="0">
              <a:solidFill>
                <a:schemeClr val="accent1"/>
              </a:solidFill>
              <a:latin typeface="Arial" pitchFamily="34" charset="0"/>
              <a:ea typeface="Tahoma" pitchFamily="34" charset="0"/>
              <a:cs typeface="Arial" pitchFamily="34" charset="0"/>
            </a:rPr>
            <a:t>Standards 1-5</a:t>
          </a:r>
          <a:br>
            <a:rPr lang="en-US" sz="2000" b="1" dirty="0" smtClean="0">
              <a:solidFill>
                <a:schemeClr val="accent1"/>
              </a:solidFill>
              <a:latin typeface="Arial" pitchFamily="34" charset="0"/>
              <a:ea typeface="Tahoma" pitchFamily="34" charset="0"/>
              <a:cs typeface="Arial" pitchFamily="34" charset="0"/>
            </a:rPr>
          </a:br>
          <a:r>
            <a:rPr lang="en-US" sz="800" b="0" dirty="0" smtClean="0">
              <a:solidFill>
                <a:schemeClr val="accent1"/>
              </a:solidFill>
              <a:latin typeface="Arial" pitchFamily="34" charset="0"/>
              <a:ea typeface="Tahoma" pitchFamily="34" charset="0"/>
              <a:cs typeface="Arial" pitchFamily="34" charset="0"/>
            </a:rPr>
            <a:t/>
          </a:r>
          <a:br>
            <a:rPr lang="en-US" sz="800" b="0" dirty="0" smtClean="0">
              <a:solidFill>
                <a:schemeClr val="accent1"/>
              </a:solidFill>
              <a:latin typeface="Arial" pitchFamily="34" charset="0"/>
              <a:ea typeface="Tahoma" pitchFamily="34" charset="0"/>
              <a:cs typeface="Arial" pitchFamily="34" charset="0"/>
            </a:rPr>
          </a:br>
          <a:r>
            <a:rPr lang="en-US" sz="2000" b="0" u="sng" dirty="0" smtClean="0">
              <a:solidFill>
                <a:schemeClr val="accent1"/>
              </a:solidFill>
              <a:latin typeface="Arial" pitchFamily="34" charset="0"/>
              <a:ea typeface="Tahoma" pitchFamily="34" charset="0"/>
              <a:cs typeface="Arial" pitchFamily="34" charset="0"/>
            </a:rPr>
            <a:t>Any</a:t>
          </a:r>
          <a:r>
            <a:rPr lang="en-US" sz="2000" b="0" dirty="0" smtClean="0">
              <a:solidFill>
                <a:schemeClr val="accent1"/>
              </a:solidFill>
              <a:latin typeface="Arial" pitchFamily="34" charset="0"/>
              <a:ea typeface="Tahoma" pitchFamily="34" charset="0"/>
              <a:cs typeface="Arial" pitchFamily="34" charset="0"/>
            </a:rPr>
            <a:t> rating lower </a:t>
          </a:r>
          <a:r>
            <a:rPr lang="en-US" sz="2000" dirty="0" smtClean="0">
              <a:solidFill>
                <a:schemeClr val="accent1"/>
              </a:solidFill>
              <a:latin typeface="Arial" pitchFamily="34" charset="0"/>
              <a:ea typeface="Tahoma" pitchFamily="34" charset="0"/>
              <a:cs typeface="Arial" pitchFamily="34" charset="0"/>
            </a:rPr>
            <a:t>than proficient</a:t>
          </a:r>
          <a:endParaRPr lang="en-US" sz="2000" u="sng" dirty="0">
            <a:solidFill>
              <a:schemeClr val="accent1"/>
            </a:solidFill>
            <a:latin typeface="Arial" pitchFamily="34" charset="0"/>
            <a:ea typeface="Tahoma" pitchFamily="34" charset="0"/>
            <a:cs typeface="Arial" pitchFamily="34" charset="0"/>
          </a:endParaRPr>
        </a:p>
      </dgm:t>
    </dgm:pt>
    <dgm:pt modelId="{46414E78-6E47-4DE3-8603-F412A7DCAB38}" type="parTrans" cxnId="{AA002B0F-27FB-4DB4-B3C2-92A564AA9844}">
      <dgm:prSet/>
      <dgm:spPr/>
      <dgm:t>
        <a:bodyPr/>
        <a:lstStyle/>
        <a:p>
          <a:endParaRPr lang="en-US"/>
        </a:p>
      </dgm:t>
    </dgm:pt>
    <dgm:pt modelId="{4205B479-117A-4F3F-B22A-196EDBE29DBC}" type="sibTrans" cxnId="{AA002B0F-27FB-4DB4-B3C2-92A564AA9844}">
      <dgm:prSet/>
      <dgm:spPr/>
      <dgm:t>
        <a:bodyPr/>
        <a:lstStyle/>
        <a:p>
          <a:endParaRPr lang="en-US"/>
        </a:p>
      </dgm:t>
    </dgm:pt>
    <dgm:pt modelId="{C6550224-4910-4D77-BEF6-8D0843E59D41}" type="pres">
      <dgm:prSet presAssocID="{612C9CEA-D118-4BE4-A32D-2AE6449515DF}" presName="CompostProcess" presStyleCnt="0">
        <dgm:presLayoutVars>
          <dgm:dir/>
          <dgm:resizeHandles val="exact"/>
        </dgm:presLayoutVars>
      </dgm:prSet>
      <dgm:spPr/>
    </dgm:pt>
    <dgm:pt modelId="{5A4714EF-1D08-47C8-9A8B-56813CBFBE85}" type="pres">
      <dgm:prSet presAssocID="{612C9CEA-D118-4BE4-A32D-2AE6449515DF}" presName="arrow" presStyleLbl="bgShp" presStyleIdx="0" presStyleCnt="1" custScaleX="117647" custLinFactNeighborX="1142" custLinFactNeighborY="-218"/>
      <dgm:spPr>
        <a:solidFill>
          <a:srgbClr val="40CF00"/>
        </a:solidFill>
      </dgm:spPr>
    </dgm:pt>
    <dgm:pt modelId="{260357CA-F134-42CE-805E-EC7448D55786}" type="pres">
      <dgm:prSet presAssocID="{612C9CEA-D118-4BE4-A32D-2AE6449515DF}" presName="linearProcess" presStyleCnt="0"/>
      <dgm:spPr/>
    </dgm:pt>
    <dgm:pt modelId="{2CD206FF-BD09-4013-9CB3-03DD224495F8}" type="pres">
      <dgm:prSet presAssocID="{F403C340-6337-4DE4-B4C1-38B1DBEE8FA5}" presName="textNode" presStyleLbl="node1" presStyleIdx="0" presStyleCnt="2" custScaleX="101846" custLinFactX="8838" custLinFactNeighborX="100000" custLinFactNeighborY="80292">
        <dgm:presLayoutVars>
          <dgm:bulletEnabled val="1"/>
        </dgm:presLayoutVars>
      </dgm:prSet>
      <dgm:spPr/>
      <dgm:t>
        <a:bodyPr/>
        <a:lstStyle/>
        <a:p>
          <a:endParaRPr lang="en-US"/>
        </a:p>
      </dgm:t>
    </dgm:pt>
    <dgm:pt modelId="{B67DAA4A-0495-4BC3-9F79-49864B8E2294}" type="pres">
      <dgm:prSet presAssocID="{D96DB506-F76B-4293-8CE6-FFEB3EA85A67}" presName="sibTrans" presStyleCnt="0"/>
      <dgm:spPr/>
    </dgm:pt>
    <dgm:pt modelId="{099D2597-EB78-49B8-932E-942CA8EDC4BA}" type="pres">
      <dgm:prSet presAssocID="{F93880F1-66F5-44AE-9F22-A305118EA29A}" presName="textNode" presStyleLbl="node1" presStyleIdx="1" presStyleCnt="2" custLinFactX="-80756" custLinFactNeighborX="-100000" custLinFactNeighborY="-72989">
        <dgm:presLayoutVars>
          <dgm:bulletEnabled val="1"/>
        </dgm:presLayoutVars>
      </dgm:prSet>
      <dgm:spPr/>
      <dgm:t>
        <a:bodyPr/>
        <a:lstStyle/>
        <a:p>
          <a:endParaRPr lang="en-US"/>
        </a:p>
      </dgm:t>
    </dgm:pt>
  </dgm:ptLst>
  <dgm:cxnLst>
    <dgm:cxn modelId="{92B0460F-DA60-465B-BE25-67DD52893CF1}" srcId="{612C9CEA-D118-4BE4-A32D-2AE6449515DF}" destId="{F403C340-6337-4DE4-B4C1-38B1DBEE8FA5}" srcOrd="0" destOrd="0" parTransId="{F701E5E7-97C3-4494-B402-5038468C4237}" sibTransId="{D96DB506-F76B-4293-8CE6-FFEB3EA85A67}"/>
    <dgm:cxn modelId="{567C7BDD-7CC9-4289-BBF3-224EC33DB08C}" type="presOf" srcId="{F93880F1-66F5-44AE-9F22-A305118EA29A}" destId="{099D2597-EB78-49B8-932E-942CA8EDC4BA}" srcOrd="0" destOrd="0" presId="urn:microsoft.com/office/officeart/2005/8/layout/hProcess9"/>
    <dgm:cxn modelId="{232E2DBD-42A1-460F-8412-564E3F7AD282}" type="presOf" srcId="{F403C340-6337-4DE4-B4C1-38B1DBEE8FA5}" destId="{2CD206FF-BD09-4013-9CB3-03DD224495F8}" srcOrd="0" destOrd="0" presId="urn:microsoft.com/office/officeart/2005/8/layout/hProcess9"/>
    <dgm:cxn modelId="{55459E48-C655-475F-9FE0-938C8F794F2F}" type="presOf" srcId="{612C9CEA-D118-4BE4-A32D-2AE6449515DF}" destId="{C6550224-4910-4D77-BEF6-8D0843E59D41}" srcOrd="0" destOrd="0" presId="urn:microsoft.com/office/officeart/2005/8/layout/hProcess9"/>
    <dgm:cxn modelId="{AA002B0F-27FB-4DB4-B3C2-92A564AA9844}" srcId="{612C9CEA-D118-4BE4-A32D-2AE6449515DF}" destId="{F93880F1-66F5-44AE-9F22-A305118EA29A}" srcOrd="1" destOrd="0" parTransId="{46414E78-6E47-4DE3-8603-F412A7DCAB38}" sibTransId="{4205B479-117A-4F3F-B22A-196EDBE29DBC}"/>
    <dgm:cxn modelId="{06FF185A-9331-42E7-B319-544FF642C41A}" type="presParOf" srcId="{C6550224-4910-4D77-BEF6-8D0843E59D41}" destId="{5A4714EF-1D08-47C8-9A8B-56813CBFBE85}" srcOrd="0" destOrd="0" presId="urn:microsoft.com/office/officeart/2005/8/layout/hProcess9"/>
    <dgm:cxn modelId="{5BB570B4-579B-485C-96DA-4ADB31EDDB03}" type="presParOf" srcId="{C6550224-4910-4D77-BEF6-8D0843E59D41}" destId="{260357CA-F134-42CE-805E-EC7448D55786}" srcOrd="1" destOrd="0" presId="urn:microsoft.com/office/officeart/2005/8/layout/hProcess9"/>
    <dgm:cxn modelId="{30516D83-38C0-4813-8B6F-6CAEDF7ED0D6}" type="presParOf" srcId="{260357CA-F134-42CE-805E-EC7448D55786}" destId="{2CD206FF-BD09-4013-9CB3-03DD224495F8}" srcOrd="0" destOrd="0" presId="urn:microsoft.com/office/officeart/2005/8/layout/hProcess9"/>
    <dgm:cxn modelId="{7B840524-B3CA-458C-AC0F-E1F2110E705B}" type="presParOf" srcId="{260357CA-F134-42CE-805E-EC7448D55786}" destId="{B67DAA4A-0495-4BC3-9F79-49864B8E2294}" srcOrd="1" destOrd="0" presId="urn:microsoft.com/office/officeart/2005/8/layout/hProcess9"/>
    <dgm:cxn modelId="{70B2E2E5-6D6C-40B3-8F27-8A358A4D5CD6}" type="presParOf" srcId="{260357CA-F134-42CE-805E-EC7448D55786}" destId="{099D2597-EB78-49B8-932E-942CA8EDC4BA}" srcOrd="2"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2C9CEA-D118-4BE4-A32D-2AE6449515DF}" type="doc">
      <dgm:prSet loTypeId="urn:microsoft.com/office/officeart/2005/8/layout/hProcess9" loCatId="process" qsTypeId="urn:microsoft.com/office/officeart/2005/8/quickstyle/simple1" qsCatId="simple" csTypeId="urn:microsoft.com/office/officeart/2005/8/colors/accent1_2" csCatId="accent1" phldr="1"/>
      <dgm:spPr/>
    </dgm:pt>
    <dgm:pt modelId="{F403C340-6337-4DE4-B4C1-38B1DBEE8FA5}">
      <dgm:prSet phldrT="[Text]" custT="1"/>
      <dgm:spPr>
        <a:solidFill>
          <a:srgbClr val="800080"/>
        </a:solidFill>
      </dgm:spPr>
      <dgm:t>
        <a:bodyPr/>
        <a:lstStyle/>
        <a:p>
          <a:pPr algn="l"/>
          <a:r>
            <a:rPr lang="en-US" sz="2000" b="1" dirty="0" smtClean="0">
              <a:solidFill>
                <a:schemeClr val="accent1"/>
              </a:solidFill>
              <a:latin typeface="Arial" pitchFamily="34" charset="0"/>
              <a:ea typeface="Tahoma" pitchFamily="34" charset="0"/>
              <a:cs typeface="Arial" pitchFamily="34" charset="0"/>
            </a:rPr>
            <a:t>Standard 8</a:t>
          </a:r>
        </a:p>
        <a:p>
          <a:pPr algn="l"/>
          <a:r>
            <a:rPr lang="en-US" sz="2000" dirty="0" smtClean="0">
              <a:solidFill>
                <a:schemeClr val="accent1"/>
              </a:solidFill>
              <a:latin typeface="Arial" pitchFamily="34" charset="0"/>
              <a:ea typeface="Tahoma" pitchFamily="34" charset="0"/>
              <a:cs typeface="Arial" pitchFamily="34" charset="0"/>
            </a:rPr>
            <a:t>“Does not meet expected growth”</a:t>
          </a:r>
          <a:endParaRPr lang="en-US" sz="2000" dirty="0">
            <a:solidFill>
              <a:schemeClr val="accent1"/>
            </a:solidFill>
            <a:latin typeface="Arial" pitchFamily="34" charset="0"/>
            <a:ea typeface="Tahoma" pitchFamily="34" charset="0"/>
            <a:cs typeface="Arial" pitchFamily="34" charset="0"/>
          </a:endParaRPr>
        </a:p>
      </dgm:t>
    </dgm:pt>
    <dgm:pt modelId="{F701E5E7-97C3-4494-B402-5038468C4237}" type="parTrans" cxnId="{92B0460F-DA60-465B-BE25-67DD52893CF1}">
      <dgm:prSet/>
      <dgm:spPr/>
      <dgm:t>
        <a:bodyPr/>
        <a:lstStyle/>
        <a:p>
          <a:endParaRPr lang="en-US"/>
        </a:p>
      </dgm:t>
    </dgm:pt>
    <dgm:pt modelId="{D96DB506-F76B-4293-8CE6-FFEB3EA85A67}" type="sibTrans" cxnId="{92B0460F-DA60-465B-BE25-67DD52893CF1}">
      <dgm:prSet/>
      <dgm:spPr/>
      <dgm:t>
        <a:bodyPr/>
        <a:lstStyle/>
        <a:p>
          <a:endParaRPr lang="en-US"/>
        </a:p>
      </dgm:t>
    </dgm:pt>
    <dgm:pt modelId="{F93880F1-66F5-44AE-9F22-A305118EA29A}">
      <dgm:prSet phldrT="[Text]" custT="1"/>
      <dgm:spPr>
        <a:solidFill>
          <a:srgbClr val="800080"/>
        </a:solidFill>
      </dgm:spPr>
      <dgm:t>
        <a:bodyPr/>
        <a:lstStyle/>
        <a:p>
          <a:pPr algn="l">
            <a:spcBef>
              <a:spcPts val="600"/>
            </a:spcBef>
          </a:pPr>
          <a:r>
            <a:rPr lang="en-US" sz="2000" b="1" dirty="0" smtClean="0">
              <a:solidFill>
                <a:schemeClr val="accent1"/>
              </a:solidFill>
              <a:latin typeface="Arial" pitchFamily="34" charset="0"/>
              <a:ea typeface="Tahoma" pitchFamily="34" charset="0"/>
              <a:cs typeface="Arial" pitchFamily="34" charset="0"/>
            </a:rPr>
            <a:t>Standards 1-7</a:t>
          </a:r>
          <a:br>
            <a:rPr lang="en-US" sz="2000" b="1" dirty="0" smtClean="0">
              <a:solidFill>
                <a:schemeClr val="accent1"/>
              </a:solidFill>
              <a:latin typeface="Arial" pitchFamily="34" charset="0"/>
              <a:ea typeface="Tahoma" pitchFamily="34" charset="0"/>
              <a:cs typeface="Arial" pitchFamily="34" charset="0"/>
            </a:rPr>
          </a:br>
          <a:r>
            <a:rPr lang="en-US" sz="800" b="0" dirty="0" smtClean="0">
              <a:solidFill>
                <a:schemeClr val="accent1"/>
              </a:solidFill>
              <a:latin typeface="Arial" pitchFamily="34" charset="0"/>
              <a:ea typeface="Tahoma" pitchFamily="34" charset="0"/>
              <a:cs typeface="Arial" pitchFamily="34" charset="0"/>
            </a:rPr>
            <a:t/>
          </a:r>
          <a:br>
            <a:rPr lang="en-US" sz="800" b="0" dirty="0" smtClean="0">
              <a:solidFill>
                <a:schemeClr val="accent1"/>
              </a:solidFill>
              <a:latin typeface="Arial" pitchFamily="34" charset="0"/>
              <a:ea typeface="Tahoma" pitchFamily="34" charset="0"/>
              <a:cs typeface="Arial" pitchFamily="34" charset="0"/>
            </a:rPr>
          </a:br>
          <a:r>
            <a:rPr lang="en-US" sz="2000" b="0" u="sng" dirty="0" smtClean="0">
              <a:solidFill>
                <a:schemeClr val="accent1"/>
              </a:solidFill>
              <a:latin typeface="Arial" pitchFamily="34" charset="0"/>
              <a:ea typeface="Tahoma" pitchFamily="34" charset="0"/>
              <a:cs typeface="Arial" pitchFamily="34" charset="0"/>
            </a:rPr>
            <a:t>Any</a:t>
          </a:r>
          <a:r>
            <a:rPr lang="en-US" sz="2000" b="0" dirty="0" smtClean="0">
              <a:solidFill>
                <a:schemeClr val="accent1"/>
              </a:solidFill>
              <a:latin typeface="Arial" pitchFamily="34" charset="0"/>
              <a:ea typeface="Tahoma" pitchFamily="34" charset="0"/>
              <a:cs typeface="Arial" pitchFamily="34" charset="0"/>
            </a:rPr>
            <a:t> rating lower </a:t>
          </a:r>
          <a:r>
            <a:rPr lang="en-US" sz="2000" dirty="0" smtClean="0">
              <a:solidFill>
                <a:schemeClr val="accent1"/>
              </a:solidFill>
              <a:latin typeface="Arial" pitchFamily="34" charset="0"/>
              <a:ea typeface="Tahoma" pitchFamily="34" charset="0"/>
              <a:cs typeface="Arial" pitchFamily="34" charset="0"/>
            </a:rPr>
            <a:t>than proficient</a:t>
          </a:r>
          <a:endParaRPr lang="en-US" sz="2000" u="sng" dirty="0">
            <a:solidFill>
              <a:schemeClr val="accent1"/>
            </a:solidFill>
            <a:latin typeface="Arial" pitchFamily="34" charset="0"/>
            <a:ea typeface="Tahoma" pitchFamily="34" charset="0"/>
            <a:cs typeface="Arial" pitchFamily="34" charset="0"/>
          </a:endParaRPr>
        </a:p>
      </dgm:t>
    </dgm:pt>
    <dgm:pt modelId="{46414E78-6E47-4DE3-8603-F412A7DCAB38}" type="parTrans" cxnId="{AA002B0F-27FB-4DB4-B3C2-92A564AA9844}">
      <dgm:prSet/>
      <dgm:spPr/>
      <dgm:t>
        <a:bodyPr/>
        <a:lstStyle/>
        <a:p>
          <a:endParaRPr lang="en-US"/>
        </a:p>
      </dgm:t>
    </dgm:pt>
    <dgm:pt modelId="{4205B479-117A-4F3F-B22A-196EDBE29DBC}" type="sibTrans" cxnId="{AA002B0F-27FB-4DB4-B3C2-92A564AA9844}">
      <dgm:prSet/>
      <dgm:spPr/>
      <dgm:t>
        <a:bodyPr/>
        <a:lstStyle/>
        <a:p>
          <a:endParaRPr lang="en-US"/>
        </a:p>
      </dgm:t>
    </dgm:pt>
    <dgm:pt modelId="{C6550224-4910-4D77-BEF6-8D0843E59D41}" type="pres">
      <dgm:prSet presAssocID="{612C9CEA-D118-4BE4-A32D-2AE6449515DF}" presName="CompostProcess" presStyleCnt="0">
        <dgm:presLayoutVars>
          <dgm:dir/>
          <dgm:resizeHandles val="exact"/>
        </dgm:presLayoutVars>
      </dgm:prSet>
      <dgm:spPr/>
    </dgm:pt>
    <dgm:pt modelId="{5A4714EF-1D08-47C8-9A8B-56813CBFBE85}" type="pres">
      <dgm:prSet presAssocID="{612C9CEA-D118-4BE4-A32D-2AE6449515DF}" presName="arrow" presStyleLbl="bgShp" presStyleIdx="0" presStyleCnt="1" custScaleX="117647" custLinFactNeighborX="1142" custLinFactNeighborY="-218"/>
      <dgm:spPr>
        <a:solidFill>
          <a:srgbClr val="40CF00"/>
        </a:solidFill>
      </dgm:spPr>
    </dgm:pt>
    <dgm:pt modelId="{260357CA-F134-42CE-805E-EC7448D55786}" type="pres">
      <dgm:prSet presAssocID="{612C9CEA-D118-4BE4-A32D-2AE6449515DF}" presName="linearProcess" presStyleCnt="0"/>
      <dgm:spPr/>
    </dgm:pt>
    <dgm:pt modelId="{2CD206FF-BD09-4013-9CB3-03DD224495F8}" type="pres">
      <dgm:prSet presAssocID="{F403C340-6337-4DE4-B4C1-38B1DBEE8FA5}" presName="textNode" presStyleLbl="node1" presStyleIdx="0" presStyleCnt="2" custScaleX="101846" custLinFactX="8838" custLinFactNeighborX="100000" custLinFactNeighborY="80292">
        <dgm:presLayoutVars>
          <dgm:bulletEnabled val="1"/>
        </dgm:presLayoutVars>
      </dgm:prSet>
      <dgm:spPr/>
      <dgm:t>
        <a:bodyPr/>
        <a:lstStyle/>
        <a:p>
          <a:endParaRPr lang="en-US"/>
        </a:p>
      </dgm:t>
    </dgm:pt>
    <dgm:pt modelId="{B67DAA4A-0495-4BC3-9F79-49864B8E2294}" type="pres">
      <dgm:prSet presAssocID="{D96DB506-F76B-4293-8CE6-FFEB3EA85A67}" presName="sibTrans" presStyleCnt="0"/>
      <dgm:spPr/>
    </dgm:pt>
    <dgm:pt modelId="{099D2597-EB78-49B8-932E-942CA8EDC4BA}" type="pres">
      <dgm:prSet presAssocID="{F93880F1-66F5-44AE-9F22-A305118EA29A}" presName="textNode" presStyleLbl="node1" presStyleIdx="1" presStyleCnt="2" custLinFactX="-80756" custLinFactNeighborX="-100000" custLinFactNeighborY="-72989">
        <dgm:presLayoutVars>
          <dgm:bulletEnabled val="1"/>
        </dgm:presLayoutVars>
      </dgm:prSet>
      <dgm:spPr/>
      <dgm:t>
        <a:bodyPr/>
        <a:lstStyle/>
        <a:p>
          <a:endParaRPr lang="en-US"/>
        </a:p>
      </dgm:t>
    </dgm:pt>
  </dgm:ptLst>
  <dgm:cxnLst>
    <dgm:cxn modelId="{92B0460F-DA60-465B-BE25-67DD52893CF1}" srcId="{612C9CEA-D118-4BE4-A32D-2AE6449515DF}" destId="{F403C340-6337-4DE4-B4C1-38B1DBEE8FA5}" srcOrd="0" destOrd="0" parTransId="{F701E5E7-97C3-4494-B402-5038468C4237}" sibTransId="{D96DB506-F76B-4293-8CE6-FFEB3EA85A67}"/>
    <dgm:cxn modelId="{4BA85DF0-37C4-4ED8-AF43-6ACBA9EECCD5}" type="presOf" srcId="{F93880F1-66F5-44AE-9F22-A305118EA29A}" destId="{099D2597-EB78-49B8-932E-942CA8EDC4BA}" srcOrd="0" destOrd="0" presId="urn:microsoft.com/office/officeart/2005/8/layout/hProcess9"/>
    <dgm:cxn modelId="{5F943308-97FA-47E1-8DFF-8C3B822DE4CD}" type="presOf" srcId="{612C9CEA-D118-4BE4-A32D-2AE6449515DF}" destId="{C6550224-4910-4D77-BEF6-8D0843E59D41}" srcOrd="0" destOrd="0" presId="urn:microsoft.com/office/officeart/2005/8/layout/hProcess9"/>
    <dgm:cxn modelId="{CF30A37E-C3F3-48D2-AB38-38A83BC1B4B6}" type="presOf" srcId="{F403C340-6337-4DE4-B4C1-38B1DBEE8FA5}" destId="{2CD206FF-BD09-4013-9CB3-03DD224495F8}" srcOrd="0" destOrd="0" presId="urn:microsoft.com/office/officeart/2005/8/layout/hProcess9"/>
    <dgm:cxn modelId="{AA002B0F-27FB-4DB4-B3C2-92A564AA9844}" srcId="{612C9CEA-D118-4BE4-A32D-2AE6449515DF}" destId="{F93880F1-66F5-44AE-9F22-A305118EA29A}" srcOrd="1" destOrd="0" parTransId="{46414E78-6E47-4DE3-8603-F412A7DCAB38}" sibTransId="{4205B479-117A-4F3F-B22A-196EDBE29DBC}"/>
    <dgm:cxn modelId="{0CF542B1-FE44-4BAD-9A0D-50E035DFA01D}" type="presParOf" srcId="{C6550224-4910-4D77-BEF6-8D0843E59D41}" destId="{5A4714EF-1D08-47C8-9A8B-56813CBFBE85}" srcOrd="0" destOrd="0" presId="urn:microsoft.com/office/officeart/2005/8/layout/hProcess9"/>
    <dgm:cxn modelId="{CF046E11-DA48-44AF-85F9-5357DBDB12B3}" type="presParOf" srcId="{C6550224-4910-4D77-BEF6-8D0843E59D41}" destId="{260357CA-F134-42CE-805E-EC7448D55786}" srcOrd="1" destOrd="0" presId="urn:microsoft.com/office/officeart/2005/8/layout/hProcess9"/>
    <dgm:cxn modelId="{BC53417A-E2BE-4CCF-97FA-D2646E2FCC36}" type="presParOf" srcId="{260357CA-F134-42CE-805E-EC7448D55786}" destId="{2CD206FF-BD09-4013-9CB3-03DD224495F8}" srcOrd="0" destOrd="0" presId="urn:microsoft.com/office/officeart/2005/8/layout/hProcess9"/>
    <dgm:cxn modelId="{F2B12D67-5E1F-4144-89E5-42CB1091A4DD}" type="presParOf" srcId="{260357CA-F134-42CE-805E-EC7448D55786}" destId="{B67DAA4A-0495-4BC3-9F79-49864B8E2294}" srcOrd="1" destOrd="0" presId="urn:microsoft.com/office/officeart/2005/8/layout/hProcess9"/>
    <dgm:cxn modelId="{539C84AA-E029-485E-A9FB-E24A6B1AE547}" type="presParOf" srcId="{260357CA-F134-42CE-805E-EC7448D55786}" destId="{099D2597-EB78-49B8-932E-942CA8EDC4BA}" srcOrd="2"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2C9CEA-D118-4BE4-A32D-2AE6449515DF}" type="doc">
      <dgm:prSet loTypeId="urn:microsoft.com/office/officeart/2005/8/layout/hProcess9" loCatId="process" qsTypeId="urn:microsoft.com/office/officeart/2005/8/quickstyle/simple1" qsCatId="simple" csTypeId="urn:microsoft.com/office/officeart/2005/8/colors/accent1_2" csCatId="accent1" phldr="1"/>
      <dgm:spPr/>
    </dgm:pt>
    <dgm:pt modelId="{F403C340-6337-4DE4-B4C1-38B1DBEE8FA5}">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Rating of “Meets expected growth” on Standard Six</a:t>
          </a:r>
          <a:endParaRPr lang="en-US" sz="2000" dirty="0">
            <a:solidFill>
              <a:schemeClr val="accent1"/>
            </a:solidFill>
            <a:latin typeface="Arial" pitchFamily="34" charset="0"/>
            <a:ea typeface="Tahoma" pitchFamily="34" charset="0"/>
            <a:cs typeface="Arial" pitchFamily="34" charset="0"/>
          </a:endParaRPr>
        </a:p>
      </dgm:t>
    </dgm:pt>
    <dgm:pt modelId="{F701E5E7-97C3-4494-B402-5038468C4237}" type="parTrans" cxnId="{92B0460F-DA60-465B-BE25-67DD52893CF1}">
      <dgm:prSet/>
      <dgm:spPr/>
      <dgm:t>
        <a:bodyPr/>
        <a:lstStyle/>
        <a:p>
          <a:endParaRPr lang="en-US"/>
        </a:p>
      </dgm:t>
    </dgm:pt>
    <dgm:pt modelId="{D96DB506-F76B-4293-8CE6-FFEB3EA85A67}" type="sibTrans" cxnId="{92B0460F-DA60-465B-BE25-67DD52893CF1}">
      <dgm:prSet/>
      <dgm:spPr/>
      <dgm:t>
        <a:bodyPr/>
        <a:lstStyle/>
        <a:p>
          <a:endParaRPr lang="en-US"/>
        </a:p>
      </dgm:t>
    </dgm:pt>
    <dgm:pt modelId="{F93880F1-66F5-44AE-9F22-A305118EA29A}">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Proficient or Higher on Standards 1 - 5</a:t>
          </a:r>
          <a:endParaRPr lang="en-US" sz="2000" dirty="0">
            <a:solidFill>
              <a:schemeClr val="accent1"/>
            </a:solidFill>
            <a:latin typeface="Arial" pitchFamily="34" charset="0"/>
            <a:ea typeface="Tahoma" pitchFamily="34" charset="0"/>
            <a:cs typeface="Arial" pitchFamily="34" charset="0"/>
          </a:endParaRPr>
        </a:p>
      </dgm:t>
    </dgm:pt>
    <dgm:pt modelId="{46414E78-6E47-4DE3-8603-F412A7DCAB38}" type="parTrans" cxnId="{AA002B0F-27FB-4DB4-B3C2-92A564AA9844}">
      <dgm:prSet/>
      <dgm:spPr/>
      <dgm:t>
        <a:bodyPr/>
        <a:lstStyle/>
        <a:p>
          <a:endParaRPr lang="en-US"/>
        </a:p>
      </dgm:t>
    </dgm:pt>
    <dgm:pt modelId="{4205B479-117A-4F3F-B22A-196EDBE29DBC}" type="sibTrans" cxnId="{AA002B0F-27FB-4DB4-B3C2-92A564AA9844}">
      <dgm:prSet/>
      <dgm:spPr/>
      <dgm:t>
        <a:bodyPr/>
        <a:lstStyle/>
        <a:p>
          <a:endParaRPr lang="en-US"/>
        </a:p>
      </dgm:t>
    </dgm:pt>
    <dgm:pt modelId="{DFE0994C-D282-462E-A498-1EAB4BB9CBF9}">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Effective Teacher</a:t>
          </a:r>
          <a:endParaRPr lang="en-US" sz="2000" dirty="0">
            <a:solidFill>
              <a:schemeClr val="accent1"/>
            </a:solidFill>
            <a:latin typeface="Arial" pitchFamily="34" charset="0"/>
            <a:ea typeface="Tahoma" pitchFamily="34" charset="0"/>
            <a:cs typeface="Arial" pitchFamily="34" charset="0"/>
          </a:endParaRPr>
        </a:p>
      </dgm:t>
    </dgm:pt>
    <dgm:pt modelId="{22154EC7-333A-420A-BB56-E9EF984E325E}" type="parTrans" cxnId="{9A8EF390-BF2A-4328-ACD0-BF6935851EB6}">
      <dgm:prSet/>
      <dgm:spPr/>
      <dgm:t>
        <a:bodyPr/>
        <a:lstStyle/>
        <a:p>
          <a:endParaRPr lang="en-US"/>
        </a:p>
      </dgm:t>
    </dgm:pt>
    <dgm:pt modelId="{8A4D1D34-0F8D-486B-8C0E-ADA213F876FB}" type="sibTrans" cxnId="{9A8EF390-BF2A-4328-ACD0-BF6935851EB6}">
      <dgm:prSet/>
      <dgm:spPr/>
      <dgm:t>
        <a:bodyPr/>
        <a:lstStyle/>
        <a:p>
          <a:endParaRPr lang="en-US"/>
        </a:p>
      </dgm:t>
    </dgm:pt>
    <dgm:pt modelId="{C6550224-4910-4D77-BEF6-8D0843E59D41}" type="pres">
      <dgm:prSet presAssocID="{612C9CEA-D118-4BE4-A32D-2AE6449515DF}" presName="CompostProcess" presStyleCnt="0">
        <dgm:presLayoutVars>
          <dgm:dir/>
          <dgm:resizeHandles val="exact"/>
        </dgm:presLayoutVars>
      </dgm:prSet>
      <dgm:spPr/>
    </dgm:pt>
    <dgm:pt modelId="{5A4714EF-1D08-47C8-9A8B-56813CBFBE85}" type="pres">
      <dgm:prSet presAssocID="{612C9CEA-D118-4BE4-A32D-2AE6449515DF}" presName="arrow" presStyleLbl="bgShp" presStyleIdx="0" presStyleCnt="1" custLinFactNeighborX="1189" custLinFactNeighborY="8824"/>
      <dgm:spPr>
        <a:solidFill>
          <a:srgbClr val="40CF00"/>
        </a:solidFill>
      </dgm:spPr>
    </dgm:pt>
    <dgm:pt modelId="{260357CA-F134-42CE-805E-EC7448D55786}" type="pres">
      <dgm:prSet presAssocID="{612C9CEA-D118-4BE4-A32D-2AE6449515DF}" presName="linearProcess" presStyleCnt="0"/>
      <dgm:spPr/>
    </dgm:pt>
    <dgm:pt modelId="{2CD206FF-BD09-4013-9CB3-03DD224495F8}" type="pres">
      <dgm:prSet presAssocID="{F403C340-6337-4DE4-B4C1-38B1DBEE8FA5}" presName="textNode" presStyleLbl="node1" presStyleIdx="0" presStyleCnt="3">
        <dgm:presLayoutVars>
          <dgm:bulletEnabled val="1"/>
        </dgm:presLayoutVars>
      </dgm:prSet>
      <dgm:spPr/>
      <dgm:t>
        <a:bodyPr/>
        <a:lstStyle/>
        <a:p>
          <a:endParaRPr lang="en-US"/>
        </a:p>
      </dgm:t>
    </dgm:pt>
    <dgm:pt modelId="{B67DAA4A-0495-4BC3-9F79-49864B8E2294}" type="pres">
      <dgm:prSet presAssocID="{D96DB506-F76B-4293-8CE6-FFEB3EA85A67}" presName="sibTrans" presStyleCnt="0"/>
      <dgm:spPr/>
    </dgm:pt>
    <dgm:pt modelId="{099D2597-EB78-49B8-932E-942CA8EDC4BA}" type="pres">
      <dgm:prSet presAssocID="{F93880F1-66F5-44AE-9F22-A305118EA29A}" presName="textNode" presStyleLbl="node1" presStyleIdx="1" presStyleCnt="3">
        <dgm:presLayoutVars>
          <dgm:bulletEnabled val="1"/>
        </dgm:presLayoutVars>
      </dgm:prSet>
      <dgm:spPr/>
      <dgm:t>
        <a:bodyPr/>
        <a:lstStyle/>
        <a:p>
          <a:endParaRPr lang="en-US"/>
        </a:p>
      </dgm:t>
    </dgm:pt>
    <dgm:pt modelId="{CE24E3AB-C2AD-4581-9689-0AF5A7C40C80}" type="pres">
      <dgm:prSet presAssocID="{4205B479-117A-4F3F-B22A-196EDBE29DBC}" presName="sibTrans" presStyleCnt="0"/>
      <dgm:spPr/>
    </dgm:pt>
    <dgm:pt modelId="{D6CE364A-4E39-42B6-91E6-B1DC375FF458}" type="pres">
      <dgm:prSet presAssocID="{DFE0994C-D282-462E-A498-1EAB4BB9CBF9}" presName="textNode" presStyleLbl="node1" presStyleIdx="2" presStyleCnt="3">
        <dgm:presLayoutVars>
          <dgm:bulletEnabled val="1"/>
        </dgm:presLayoutVars>
      </dgm:prSet>
      <dgm:spPr/>
      <dgm:t>
        <a:bodyPr/>
        <a:lstStyle/>
        <a:p>
          <a:endParaRPr lang="en-US"/>
        </a:p>
      </dgm:t>
    </dgm:pt>
  </dgm:ptLst>
  <dgm:cxnLst>
    <dgm:cxn modelId="{DC604C1D-A274-4653-9F5F-C0BD96510F61}" type="presOf" srcId="{DFE0994C-D282-462E-A498-1EAB4BB9CBF9}" destId="{D6CE364A-4E39-42B6-91E6-B1DC375FF458}" srcOrd="0" destOrd="0" presId="urn:microsoft.com/office/officeart/2005/8/layout/hProcess9"/>
    <dgm:cxn modelId="{92B0460F-DA60-465B-BE25-67DD52893CF1}" srcId="{612C9CEA-D118-4BE4-A32D-2AE6449515DF}" destId="{F403C340-6337-4DE4-B4C1-38B1DBEE8FA5}" srcOrd="0" destOrd="0" parTransId="{F701E5E7-97C3-4494-B402-5038468C4237}" sibTransId="{D96DB506-F76B-4293-8CE6-FFEB3EA85A67}"/>
    <dgm:cxn modelId="{F5DA0341-9058-47FC-95F1-35D759AF3C85}" type="presOf" srcId="{612C9CEA-D118-4BE4-A32D-2AE6449515DF}" destId="{C6550224-4910-4D77-BEF6-8D0843E59D41}" srcOrd="0" destOrd="0" presId="urn:microsoft.com/office/officeart/2005/8/layout/hProcess9"/>
    <dgm:cxn modelId="{6F1B1CE0-69AF-49B6-AC8D-8B5EFC1B4B08}" type="presOf" srcId="{F93880F1-66F5-44AE-9F22-A305118EA29A}" destId="{099D2597-EB78-49B8-932E-942CA8EDC4BA}" srcOrd="0" destOrd="0" presId="urn:microsoft.com/office/officeart/2005/8/layout/hProcess9"/>
    <dgm:cxn modelId="{9A8EF390-BF2A-4328-ACD0-BF6935851EB6}" srcId="{612C9CEA-D118-4BE4-A32D-2AE6449515DF}" destId="{DFE0994C-D282-462E-A498-1EAB4BB9CBF9}" srcOrd="2" destOrd="0" parTransId="{22154EC7-333A-420A-BB56-E9EF984E325E}" sibTransId="{8A4D1D34-0F8D-486B-8C0E-ADA213F876FB}"/>
    <dgm:cxn modelId="{AA002B0F-27FB-4DB4-B3C2-92A564AA9844}" srcId="{612C9CEA-D118-4BE4-A32D-2AE6449515DF}" destId="{F93880F1-66F5-44AE-9F22-A305118EA29A}" srcOrd="1" destOrd="0" parTransId="{46414E78-6E47-4DE3-8603-F412A7DCAB38}" sibTransId="{4205B479-117A-4F3F-B22A-196EDBE29DBC}"/>
    <dgm:cxn modelId="{DA37A9F1-9A6A-4B8C-889D-6F41F8506978}" type="presOf" srcId="{F403C340-6337-4DE4-B4C1-38B1DBEE8FA5}" destId="{2CD206FF-BD09-4013-9CB3-03DD224495F8}" srcOrd="0" destOrd="0" presId="urn:microsoft.com/office/officeart/2005/8/layout/hProcess9"/>
    <dgm:cxn modelId="{EAC1BC2B-B127-4D65-9B0E-D6D7891D4A25}" type="presParOf" srcId="{C6550224-4910-4D77-BEF6-8D0843E59D41}" destId="{5A4714EF-1D08-47C8-9A8B-56813CBFBE85}" srcOrd="0" destOrd="0" presId="urn:microsoft.com/office/officeart/2005/8/layout/hProcess9"/>
    <dgm:cxn modelId="{1D4299B4-AD43-4E50-A189-9AE1334B210E}" type="presParOf" srcId="{C6550224-4910-4D77-BEF6-8D0843E59D41}" destId="{260357CA-F134-42CE-805E-EC7448D55786}" srcOrd="1" destOrd="0" presId="urn:microsoft.com/office/officeart/2005/8/layout/hProcess9"/>
    <dgm:cxn modelId="{E630ABA0-CFBF-4680-AF8C-FEEF5DFBB260}" type="presParOf" srcId="{260357CA-F134-42CE-805E-EC7448D55786}" destId="{2CD206FF-BD09-4013-9CB3-03DD224495F8}" srcOrd="0" destOrd="0" presId="urn:microsoft.com/office/officeart/2005/8/layout/hProcess9"/>
    <dgm:cxn modelId="{2649892E-9E02-47FB-8DDC-E7CD15289360}" type="presParOf" srcId="{260357CA-F134-42CE-805E-EC7448D55786}" destId="{B67DAA4A-0495-4BC3-9F79-49864B8E2294}" srcOrd="1" destOrd="0" presId="urn:microsoft.com/office/officeart/2005/8/layout/hProcess9"/>
    <dgm:cxn modelId="{9A652367-C793-45B8-9B67-FF77CD0DDC30}" type="presParOf" srcId="{260357CA-F134-42CE-805E-EC7448D55786}" destId="{099D2597-EB78-49B8-932E-942CA8EDC4BA}" srcOrd="2" destOrd="0" presId="urn:microsoft.com/office/officeart/2005/8/layout/hProcess9"/>
    <dgm:cxn modelId="{7D7777C1-C4E5-4A5A-BC58-2D18054F57C4}" type="presParOf" srcId="{260357CA-F134-42CE-805E-EC7448D55786}" destId="{CE24E3AB-C2AD-4581-9689-0AF5A7C40C80}" srcOrd="3" destOrd="0" presId="urn:microsoft.com/office/officeart/2005/8/layout/hProcess9"/>
    <dgm:cxn modelId="{44ADDCBA-7F63-4671-9C68-879E737D7F1D}" type="presParOf" srcId="{260357CA-F134-42CE-805E-EC7448D55786}" destId="{D6CE364A-4E39-42B6-91E6-B1DC375FF458}"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12C9CEA-D118-4BE4-A32D-2AE6449515DF}" type="doc">
      <dgm:prSet loTypeId="urn:microsoft.com/office/officeart/2005/8/layout/hProcess9" loCatId="process" qsTypeId="urn:microsoft.com/office/officeart/2005/8/quickstyle/simple1" qsCatId="simple" csTypeId="urn:microsoft.com/office/officeart/2005/8/colors/accent1_2" csCatId="accent1" phldr="1"/>
      <dgm:spPr/>
    </dgm:pt>
    <dgm:pt modelId="{F403C340-6337-4DE4-B4C1-38B1DBEE8FA5}">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Rating of “Meets expected growth” on Standard Eight</a:t>
          </a:r>
          <a:endParaRPr lang="en-US" sz="2000" dirty="0">
            <a:solidFill>
              <a:schemeClr val="accent1"/>
            </a:solidFill>
            <a:latin typeface="Arial" pitchFamily="34" charset="0"/>
            <a:ea typeface="Tahoma" pitchFamily="34" charset="0"/>
            <a:cs typeface="Arial" pitchFamily="34" charset="0"/>
          </a:endParaRPr>
        </a:p>
      </dgm:t>
    </dgm:pt>
    <dgm:pt modelId="{F701E5E7-97C3-4494-B402-5038468C4237}" type="parTrans" cxnId="{92B0460F-DA60-465B-BE25-67DD52893CF1}">
      <dgm:prSet/>
      <dgm:spPr/>
      <dgm:t>
        <a:bodyPr/>
        <a:lstStyle/>
        <a:p>
          <a:endParaRPr lang="en-US"/>
        </a:p>
      </dgm:t>
    </dgm:pt>
    <dgm:pt modelId="{D96DB506-F76B-4293-8CE6-FFEB3EA85A67}" type="sibTrans" cxnId="{92B0460F-DA60-465B-BE25-67DD52893CF1}">
      <dgm:prSet/>
      <dgm:spPr/>
      <dgm:t>
        <a:bodyPr/>
        <a:lstStyle/>
        <a:p>
          <a:endParaRPr lang="en-US"/>
        </a:p>
      </dgm:t>
    </dgm:pt>
    <dgm:pt modelId="{F93880F1-66F5-44AE-9F22-A305118EA29A}">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Proficient or Higher on Standards 1 - 7</a:t>
          </a:r>
          <a:endParaRPr lang="en-US" sz="2000" dirty="0">
            <a:solidFill>
              <a:schemeClr val="accent1"/>
            </a:solidFill>
            <a:latin typeface="Arial" pitchFamily="34" charset="0"/>
            <a:ea typeface="Tahoma" pitchFamily="34" charset="0"/>
            <a:cs typeface="Arial" pitchFamily="34" charset="0"/>
          </a:endParaRPr>
        </a:p>
      </dgm:t>
    </dgm:pt>
    <dgm:pt modelId="{46414E78-6E47-4DE3-8603-F412A7DCAB38}" type="parTrans" cxnId="{AA002B0F-27FB-4DB4-B3C2-92A564AA9844}">
      <dgm:prSet/>
      <dgm:spPr/>
      <dgm:t>
        <a:bodyPr/>
        <a:lstStyle/>
        <a:p>
          <a:endParaRPr lang="en-US"/>
        </a:p>
      </dgm:t>
    </dgm:pt>
    <dgm:pt modelId="{4205B479-117A-4F3F-B22A-196EDBE29DBC}" type="sibTrans" cxnId="{AA002B0F-27FB-4DB4-B3C2-92A564AA9844}">
      <dgm:prSet/>
      <dgm:spPr/>
      <dgm:t>
        <a:bodyPr/>
        <a:lstStyle/>
        <a:p>
          <a:endParaRPr lang="en-US"/>
        </a:p>
      </dgm:t>
    </dgm:pt>
    <dgm:pt modelId="{DFE0994C-D282-462E-A498-1EAB4BB9CBF9}">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Effective Administrator</a:t>
          </a:r>
          <a:endParaRPr lang="en-US" sz="2000" dirty="0">
            <a:solidFill>
              <a:schemeClr val="accent1"/>
            </a:solidFill>
            <a:latin typeface="Arial" pitchFamily="34" charset="0"/>
            <a:ea typeface="Tahoma" pitchFamily="34" charset="0"/>
            <a:cs typeface="Arial" pitchFamily="34" charset="0"/>
          </a:endParaRPr>
        </a:p>
      </dgm:t>
    </dgm:pt>
    <dgm:pt modelId="{22154EC7-333A-420A-BB56-E9EF984E325E}" type="parTrans" cxnId="{9A8EF390-BF2A-4328-ACD0-BF6935851EB6}">
      <dgm:prSet/>
      <dgm:spPr/>
      <dgm:t>
        <a:bodyPr/>
        <a:lstStyle/>
        <a:p>
          <a:endParaRPr lang="en-US"/>
        </a:p>
      </dgm:t>
    </dgm:pt>
    <dgm:pt modelId="{8A4D1D34-0F8D-486B-8C0E-ADA213F876FB}" type="sibTrans" cxnId="{9A8EF390-BF2A-4328-ACD0-BF6935851EB6}">
      <dgm:prSet/>
      <dgm:spPr/>
      <dgm:t>
        <a:bodyPr/>
        <a:lstStyle/>
        <a:p>
          <a:endParaRPr lang="en-US"/>
        </a:p>
      </dgm:t>
    </dgm:pt>
    <dgm:pt modelId="{C6550224-4910-4D77-BEF6-8D0843E59D41}" type="pres">
      <dgm:prSet presAssocID="{612C9CEA-D118-4BE4-A32D-2AE6449515DF}" presName="CompostProcess" presStyleCnt="0">
        <dgm:presLayoutVars>
          <dgm:dir/>
          <dgm:resizeHandles val="exact"/>
        </dgm:presLayoutVars>
      </dgm:prSet>
      <dgm:spPr/>
    </dgm:pt>
    <dgm:pt modelId="{5A4714EF-1D08-47C8-9A8B-56813CBFBE85}" type="pres">
      <dgm:prSet presAssocID="{612C9CEA-D118-4BE4-A32D-2AE6449515DF}" presName="arrow" presStyleLbl="bgShp" presStyleIdx="0" presStyleCnt="1" custLinFactNeighborX="1189" custLinFactNeighborY="8824"/>
      <dgm:spPr>
        <a:solidFill>
          <a:srgbClr val="40CF00"/>
        </a:solidFill>
      </dgm:spPr>
    </dgm:pt>
    <dgm:pt modelId="{260357CA-F134-42CE-805E-EC7448D55786}" type="pres">
      <dgm:prSet presAssocID="{612C9CEA-D118-4BE4-A32D-2AE6449515DF}" presName="linearProcess" presStyleCnt="0"/>
      <dgm:spPr/>
    </dgm:pt>
    <dgm:pt modelId="{2CD206FF-BD09-4013-9CB3-03DD224495F8}" type="pres">
      <dgm:prSet presAssocID="{F403C340-6337-4DE4-B4C1-38B1DBEE8FA5}" presName="textNode" presStyleLbl="node1" presStyleIdx="0" presStyleCnt="3">
        <dgm:presLayoutVars>
          <dgm:bulletEnabled val="1"/>
        </dgm:presLayoutVars>
      </dgm:prSet>
      <dgm:spPr/>
      <dgm:t>
        <a:bodyPr/>
        <a:lstStyle/>
        <a:p>
          <a:endParaRPr lang="en-US"/>
        </a:p>
      </dgm:t>
    </dgm:pt>
    <dgm:pt modelId="{B67DAA4A-0495-4BC3-9F79-49864B8E2294}" type="pres">
      <dgm:prSet presAssocID="{D96DB506-F76B-4293-8CE6-FFEB3EA85A67}" presName="sibTrans" presStyleCnt="0"/>
      <dgm:spPr/>
    </dgm:pt>
    <dgm:pt modelId="{099D2597-EB78-49B8-932E-942CA8EDC4BA}" type="pres">
      <dgm:prSet presAssocID="{F93880F1-66F5-44AE-9F22-A305118EA29A}" presName="textNode" presStyleLbl="node1" presStyleIdx="1" presStyleCnt="3">
        <dgm:presLayoutVars>
          <dgm:bulletEnabled val="1"/>
        </dgm:presLayoutVars>
      </dgm:prSet>
      <dgm:spPr/>
      <dgm:t>
        <a:bodyPr/>
        <a:lstStyle/>
        <a:p>
          <a:endParaRPr lang="en-US"/>
        </a:p>
      </dgm:t>
    </dgm:pt>
    <dgm:pt modelId="{CE24E3AB-C2AD-4581-9689-0AF5A7C40C80}" type="pres">
      <dgm:prSet presAssocID="{4205B479-117A-4F3F-B22A-196EDBE29DBC}" presName="sibTrans" presStyleCnt="0"/>
      <dgm:spPr/>
    </dgm:pt>
    <dgm:pt modelId="{D6CE364A-4E39-42B6-91E6-B1DC375FF458}" type="pres">
      <dgm:prSet presAssocID="{DFE0994C-D282-462E-A498-1EAB4BB9CBF9}" presName="textNode" presStyleLbl="node1" presStyleIdx="2" presStyleCnt="3">
        <dgm:presLayoutVars>
          <dgm:bulletEnabled val="1"/>
        </dgm:presLayoutVars>
      </dgm:prSet>
      <dgm:spPr/>
      <dgm:t>
        <a:bodyPr/>
        <a:lstStyle/>
        <a:p>
          <a:endParaRPr lang="en-US"/>
        </a:p>
      </dgm:t>
    </dgm:pt>
  </dgm:ptLst>
  <dgm:cxnLst>
    <dgm:cxn modelId="{92B0460F-DA60-465B-BE25-67DD52893CF1}" srcId="{612C9CEA-D118-4BE4-A32D-2AE6449515DF}" destId="{F403C340-6337-4DE4-B4C1-38B1DBEE8FA5}" srcOrd="0" destOrd="0" parTransId="{F701E5E7-97C3-4494-B402-5038468C4237}" sibTransId="{D96DB506-F76B-4293-8CE6-FFEB3EA85A67}"/>
    <dgm:cxn modelId="{9A8EF390-BF2A-4328-ACD0-BF6935851EB6}" srcId="{612C9CEA-D118-4BE4-A32D-2AE6449515DF}" destId="{DFE0994C-D282-462E-A498-1EAB4BB9CBF9}" srcOrd="2" destOrd="0" parTransId="{22154EC7-333A-420A-BB56-E9EF984E325E}" sibTransId="{8A4D1D34-0F8D-486B-8C0E-ADA213F876FB}"/>
    <dgm:cxn modelId="{080CCD52-46E2-41B7-B2EB-CE97EF64701E}" type="presOf" srcId="{612C9CEA-D118-4BE4-A32D-2AE6449515DF}" destId="{C6550224-4910-4D77-BEF6-8D0843E59D41}" srcOrd="0" destOrd="0" presId="urn:microsoft.com/office/officeart/2005/8/layout/hProcess9"/>
    <dgm:cxn modelId="{8C41324B-61FC-49CF-97DD-FD5DB5E9543C}" type="presOf" srcId="{DFE0994C-D282-462E-A498-1EAB4BB9CBF9}" destId="{D6CE364A-4E39-42B6-91E6-B1DC375FF458}" srcOrd="0" destOrd="0" presId="urn:microsoft.com/office/officeart/2005/8/layout/hProcess9"/>
    <dgm:cxn modelId="{1B90B899-27D1-4F83-B341-A55DF1BDF696}" type="presOf" srcId="{F93880F1-66F5-44AE-9F22-A305118EA29A}" destId="{099D2597-EB78-49B8-932E-942CA8EDC4BA}" srcOrd="0" destOrd="0" presId="urn:microsoft.com/office/officeart/2005/8/layout/hProcess9"/>
    <dgm:cxn modelId="{AA002B0F-27FB-4DB4-B3C2-92A564AA9844}" srcId="{612C9CEA-D118-4BE4-A32D-2AE6449515DF}" destId="{F93880F1-66F5-44AE-9F22-A305118EA29A}" srcOrd="1" destOrd="0" parTransId="{46414E78-6E47-4DE3-8603-F412A7DCAB38}" sibTransId="{4205B479-117A-4F3F-B22A-196EDBE29DBC}"/>
    <dgm:cxn modelId="{6FF38E5A-FED8-46B5-B145-54FA3514DF29}" type="presOf" srcId="{F403C340-6337-4DE4-B4C1-38B1DBEE8FA5}" destId="{2CD206FF-BD09-4013-9CB3-03DD224495F8}" srcOrd="0" destOrd="0" presId="urn:microsoft.com/office/officeart/2005/8/layout/hProcess9"/>
    <dgm:cxn modelId="{31252F7E-1EA8-404F-8308-BA2150B34A6C}" type="presParOf" srcId="{C6550224-4910-4D77-BEF6-8D0843E59D41}" destId="{5A4714EF-1D08-47C8-9A8B-56813CBFBE85}" srcOrd="0" destOrd="0" presId="urn:microsoft.com/office/officeart/2005/8/layout/hProcess9"/>
    <dgm:cxn modelId="{617A80F6-45D6-4731-80B9-73294FF81607}" type="presParOf" srcId="{C6550224-4910-4D77-BEF6-8D0843E59D41}" destId="{260357CA-F134-42CE-805E-EC7448D55786}" srcOrd="1" destOrd="0" presId="urn:microsoft.com/office/officeart/2005/8/layout/hProcess9"/>
    <dgm:cxn modelId="{247C076A-DA72-49AC-B244-3C1BB246930B}" type="presParOf" srcId="{260357CA-F134-42CE-805E-EC7448D55786}" destId="{2CD206FF-BD09-4013-9CB3-03DD224495F8}" srcOrd="0" destOrd="0" presId="urn:microsoft.com/office/officeart/2005/8/layout/hProcess9"/>
    <dgm:cxn modelId="{77B3810B-FD42-4917-A7B8-A531BB0C4335}" type="presParOf" srcId="{260357CA-F134-42CE-805E-EC7448D55786}" destId="{B67DAA4A-0495-4BC3-9F79-49864B8E2294}" srcOrd="1" destOrd="0" presId="urn:microsoft.com/office/officeart/2005/8/layout/hProcess9"/>
    <dgm:cxn modelId="{8E14B67E-C971-4049-B964-1B4363BAAC70}" type="presParOf" srcId="{260357CA-F134-42CE-805E-EC7448D55786}" destId="{099D2597-EB78-49B8-932E-942CA8EDC4BA}" srcOrd="2" destOrd="0" presId="urn:microsoft.com/office/officeart/2005/8/layout/hProcess9"/>
    <dgm:cxn modelId="{46340E70-1436-4868-8640-AC92E0F68761}" type="presParOf" srcId="{260357CA-F134-42CE-805E-EC7448D55786}" destId="{CE24E3AB-C2AD-4581-9689-0AF5A7C40C80}" srcOrd="3" destOrd="0" presId="urn:microsoft.com/office/officeart/2005/8/layout/hProcess9"/>
    <dgm:cxn modelId="{A7983B4D-27B7-42A2-A023-69A258DF6774}" type="presParOf" srcId="{260357CA-F134-42CE-805E-EC7448D55786}" destId="{D6CE364A-4E39-42B6-91E6-B1DC375FF458}"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12C9CEA-D118-4BE4-A32D-2AE6449515DF}" type="doc">
      <dgm:prSet loTypeId="urn:microsoft.com/office/officeart/2005/8/layout/hProcess9" loCatId="process" qsTypeId="urn:microsoft.com/office/officeart/2005/8/quickstyle/simple1" qsCatId="simple" csTypeId="urn:microsoft.com/office/officeart/2005/8/colors/accent1_2" csCatId="accent1" phldr="1"/>
      <dgm:spPr/>
    </dgm:pt>
    <dgm:pt modelId="{F403C340-6337-4DE4-B4C1-38B1DBEE8FA5}">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Rating of “Exceeds expected growth” on Standard Six</a:t>
          </a:r>
          <a:endParaRPr lang="en-US" sz="2000" dirty="0">
            <a:solidFill>
              <a:schemeClr val="accent1"/>
            </a:solidFill>
            <a:latin typeface="Arial" pitchFamily="34" charset="0"/>
            <a:ea typeface="Tahoma" pitchFamily="34" charset="0"/>
            <a:cs typeface="Arial" pitchFamily="34" charset="0"/>
          </a:endParaRPr>
        </a:p>
      </dgm:t>
    </dgm:pt>
    <dgm:pt modelId="{F701E5E7-97C3-4494-B402-5038468C4237}" type="parTrans" cxnId="{92B0460F-DA60-465B-BE25-67DD52893CF1}">
      <dgm:prSet/>
      <dgm:spPr/>
      <dgm:t>
        <a:bodyPr/>
        <a:lstStyle/>
        <a:p>
          <a:endParaRPr lang="en-US"/>
        </a:p>
      </dgm:t>
    </dgm:pt>
    <dgm:pt modelId="{D96DB506-F76B-4293-8CE6-FFEB3EA85A67}" type="sibTrans" cxnId="{92B0460F-DA60-465B-BE25-67DD52893CF1}">
      <dgm:prSet/>
      <dgm:spPr/>
      <dgm:t>
        <a:bodyPr/>
        <a:lstStyle/>
        <a:p>
          <a:endParaRPr lang="en-US"/>
        </a:p>
      </dgm:t>
    </dgm:pt>
    <dgm:pt modelId="{F93880F1-66F5-44AE-9F22-A305118EA29A}">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Accomplished or Higher on Standards 1 - 5</a:t>
          </a:r>
          <a:endParaRPr lang="en-US" sz="2000" dirty="0">
            <a:solidFill>
              <a:schemeClr val="accent1"/>
            </a:solidFill>
            <a:latin typeface="Arial" pitchFamily="34" charset="0"/>
            <a:ea typeface="Tahoma" pitchFamily="34" charset="0"/>
            <a:cs typeface="Arial" pitchFamily="34" charset="0"/>
          </a:endParaRPr>
        </a:p>
      </dgm:t>
    </dgm:pt>
    <dgm:pt modelId="{46414E78-6E47-4DE3-8603-F412A7DCAB38}" type="parTrans" cxnId="{AA002B0F-27FB-4DB4-B3C2-92A564AA9844}">
      <dgm:prSet/>
      <dgm:spPr/>
      <dgm:t>
        <a:bodyPr/>
        <a:lstStyle/>
        <a:p>
          <a:endParaRPr lang="en-US"/>
        </a:p>
      </dgm:t>
    </dgm:pt>
    <dgm:pt modelId="{4205B479-117A-4F3F-B22A-196EDBE29DBC}" type="sibTrans" cxnId="{AA002B0F-27FB-4DB4-B3C2-92A564AA9844}">
      <dgm:prSet/>
      <dgm:spPr/>
      <dgm:t>
        <a:bodyPr/>
        <a:lstStyle/>
        <a:p>
          <a:endParaRPr lang="en-US"/>
        </a:p>
      </dgm:t>
    </dgm:pt>
    <dgm:pt modelId="{DFE0994C-D282-462E-A498-1EAB4BB9CBF9}">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Highly Effective Teacher</a:t>
          </a:r>
          <a:endParaRPr lang="en-US" sz="2000" dirty="0">
            <a:solidFill>
              <a:schemeClr val="accent1"/>
            </a:solidFill>
            <a:latin typeface="Arial" pitchFamily="34" charset="0"/>
            <a:ea typeface="Tahoma" pitchFamily="34" charset="0"/>
            <a:cs typeface="Arial" pitchFamily="34" charset="0"/>
          </a:endParaRPr>
        </a:p>
      </dgm:t>
    </dgm:pt>
    <dgm:pt modelId="{22154EC7-333A-420A-BB56-E9EF984E325E}" type="parTrans" cxnId="{9A8EF390-BF2A-4328-ACD0-BF6935851EB6}">
      <dgm:prSet/>
      <dgm:spPr/>
      <dgm:t>
        <a:bodyPr/>
        <a:lstStyle/>
        <a:p>
          <a:endParaRPr lang="en-US"/>
        </a:p>
      </dgm:t>
    </dgm:pt>
    <dgm:pt modelId="{8A4D1D34-0F8D-486B-8C0E-ADA213F876FB}" type="sibTrans" cxnId="{9A8EF390-BF2A-4328-ACD0-BF6935851EB6}">
      <dgm:prSet/>
      <dgm:spPr/>
      <dgm:t>
        <a:bodyPr/>
        <a:lstStyle/>
        <a:p>
          <a:endParaRPr lang="en-US"/>
        </a:p>
      </dgm:t>
    </dgm:pt>
    <dgm:pt modelId="{C6550224-4910-4D77-BEF6-8D0843E59D41}" type="pres">
      <dgm:prSet presAssocID="{612C9CEA-D118-4BE4-A32D-2AE6449515DF}" presName="CompostProcess" presStyleCnt="0">
        <dgm:presLayoutVars>
          <dgm:dir/>
          <dgm:resizeHandles val="exact"/>
        </dgm:presLayoutVars>
      </dgm:prSet>
      <dgm:spPr/>
    </dgm:pt>
    <dgm:pt modelId="{5A4714EF-1D08-47C8-9A8B-56813CBFBE85}" type="pres">
      <dgm:prSet presAssocID="{612C9CEA-D118-4BE4-A32D-2AE6449515DF}" presName="arrow" presStyleLbl="bgShp" presStyleIdx="0" presStyleCnt="1" custLinFactNeighborX="1189" custLinFactNeighborY="8824"/>
      <dgm:spPr>
        <a:solidFill>
          <a:srgbClr val="40CF00"/>
        </a:solidFill>
      </dgm:spPr>
    </dgm:pt>
    <dgm:pt modelId="{260357CA-F134-42CE-805E-EC7448D55786}" type="pres">
      <dgm:prSet presAssocID="{612C9CEA-D118-4BE4-A32D-2AE6449515DF}" presName="linearProcess" presStyleCnt="0"/>
      <dgm:spPr/>
    </dgm:pt>
    <dgm:pt modelId="{2CD206FF-BD09-4013-9CB3-03DD224495F8}" type="pres">
      <dgm:prSet presAssocID="{F403C340-6337-4DE4-B4C1-38B1DBEE8FA5}" presName="textNode" presStyleLbl="node1" presStyleIdx="0" presStyleCnt="3">
        <dgm:presLayoutVars>
          <dgm:bulletEnabled val="1"/>
        </dgm:presLayoutVars>
      </dgm:prSet>
      <dgm:spPr/>
      <dgm:t>
        <a:bodyPr/>
        <a:lstStyle/>
        <a:p>
          <a:endParaRPr lang="en-US"/>
        </a:p>
      </dgm:t>
    </dgm:pt>
    <dgm:pt modelId="{B67DAA4A-0495-4BC3-9F79-49864B8E2294}" type="pres">
      <dgm:prSet presAssocID="{D96DB506-F76B-4293-8CE6-FFEB3EA85A67}" presName="sibTrans" presStyleCnt="0"/>
      <dgm:spPr/>
    </dgm:pt>
    <dgm:pt modelId="{099D2597-EB78-49B8-932E-942CA8EDC4BA}" type="pres">
      <dgm:prSet presAssocID="{F93880F1-66F5-44AE-9F22-A305118EA29A}" presName="textNode" presStyleLbl="node1" presStyleIdx="1" presStyleCnt="3">
        <dgm:presLayoutVars>
          <dgm:bulletEnabled val="1"/>
        </dgm:presLayoutVars>
      </dgm:prSet>
      <dgm:spPr/>
      <dgm:t>
        <a:bodyPr/>
        <a:lstStyle/>
        <a:p>
          <a:endParaRPr lang="en-US"/>
        </a:p>
      </dgm:t>
    </dgm:pt>
    <dgm:pt modelId="{CE24E3AB-C2AD-4581-9689-0AF5A7C40C80}" type="pres">
      <dgm:prSet presAssocID="{4205B479-117A-4F3F-B22A-196EDBE29DBC}" presName="sibTrans" presStyleCnt="0"/>
      <dgm:spPr/>
    </dgm:pt>
    <dgm:pt modelId="{D6CE364A-4E39-42B6-91E6-B1DC375FF458}" type="pres">
      <dgm:prSet presAssocID="{DFE0994C-D282-462E-A498-1EAB4BB9CBF9}" presName="textNode" presStyleLbl="node1" presStyleIdx="2" presStyleCnt="3">
        <dgm:presLayoutVars>
          <dgm:bulletEnabled val="1"/>
        </dgm:presLayoutVars>
      </dgm:prSet>
      <dgm:spPr/>
      <dgm:t>
        <a:bodyPr/>
        <a:lstStyle/>
        <a:p>
          <a:endParaRPr lang="en-US"/>
        </a:p>
      </dgm:t>
    </dgm:pt>
  </dgm:ptLst>
  <dgm:cxnLst>
    <dgm:cxn modelId="{92B0460F-DA60-465B-BE25-67DD52893CF1}" srcId="{612C9CEA-D118-4BE4-A32D-2AE6449515DF}" destId="{F403C340-6337-4DE4-B4C1-38B1DBEE8FA5}" srcOrd="0" destOrd="0" parTransId="{F701E5E7-97C3-4494-B402-5038468C4237}" sibTransId="{D96DB506-F76B-4293-8CE6-FFEB3EA85A67}"/>
    <dgm:cxn modelId="{6519BD1B-AC76-4FA0-B2B8-04D709A1A5C8}" type="presOf" srcId="{612C9CEA-D118-4BE4-A32D-2AE6449515DF}" destId="{C6550224-4910-4D77-BEF6-8D0843E59D41}" srcOrd="0" destOrd="0" presId="urn:microsoft.com/office/officeart/2005/8/layout/hProcess9"/>
    <dgm:cxn modelId="{9A8EF390-BF2A-4328-ACD0-BF6935851EB6}" srcId="{612C9CEA-D118-4BE4-A32D-2AE6449515DF}" destId="{DFE0994C-D282-462E-A498-1EAB4BB9CBF9}" srcOrd="2" destOrd="0" parTransId="{22154EC7-333A-420A-BB56-E9EF984E325E}" sibTransId="{8A4D1D34-0F8D-486B-8C0E-ADA213F876FB}"/>
    <dgm:cxn modelId="{3D5CDFCC-75E3-4CF1-9E4B-990A3890F32A}" type="presOf" srcId="{F403C340-6337-4DE4-B4C1-38B1DBEE8FA5}" destId="{2CD206FF-BD09-4013-9CB3-03DD224495F8}" srcOrd="0" destOrd="0" presId="urn:microsoft.com/office/officeart/2005/8/layout/hProcess9"/>
    <dgm:cxn modelId="{A020E763-96B0-4DD2-875D-B78BF47A8822}" type="presOf" srcId="{DFE0994C-D282-462E-A498-1EAB4BB9CBF9}" destId="{D6CE364A-4E39-42B6-91E6-B1DC375FF458}" srcOrd="0" destOrd="0" presId="urn:microsoft.com/office/officeart/2005/8/layout/hProcess9"/>
    <dgm:cxn modelId="{AA002B0F-27FB-4DB4-B3C2-92A564AA9844}" srcId="{612C9CEA-D118-4BE4-A32D-2AE6449515DF}" destId="{F93880F1-66F5-44AE-9F22-A305118EA29A}" srcOrd="1" destOrd="0" parTransId="{46414E78-6E47-4DE3-8603-F412A7DCAB38}" sibTransId="{4205B479-117A-4F3F-B22A-196EDBE29DBC}"/>
    <dgm:cxn modelId="{39D70F15-8322-4CD8-A887-382849CE22EC}" type="presOf" srcId="{F93880F1-66F5-44AE-9F22-A305118EA29A}" destId="{099D2597-EB78-49B8-932E-942CA8EDC4BA}" srcOrd="0" destOrd="0" presId="urn:microsoft.com/office/officeart/2005/8/layout/hProcess9"/>
    <dgm:cxn modelId="{C1191662-9DAF-4F75-A074-8F320BC582A0}" type="presParOf" srcId="{C6550224-4910-4D77-BEF6-8D0843E59D41}" destId="{5A4714EF-1D08-47C8-9A8B-56813CBFBE85}" srcOrd="0" destOrd="0" presId="urn:microsoft.com/office/officeart/2005/8/layout/hProcess9"/>
    <dgm:cxn modelId="{4B04B0E7-CECD-4E5E-B4D9-214C1F9D1C77}" type="presParOf" srcId="{C6550224-4910-4D77-BEF6-8D0843E59D41}" destId="{260357CA-F134-42CE-805E-EC7448D55786}" srcOrd="1" destOrd="0" presId="urn:microsoft.com/office/officeart/2005/8/layout/hProcess9"/>
    <dgm:cxn modelId="{232DD536-CAB2-4FAF-A7E5-CFAEDA34598F}" type="presParOf" srcId="{260357CA-F134-42CE-805E-EC7448D55786}" destId="{2CD206FF-BD09-4013-9CB3-03DD224495F8}" srcOrd="0" destOrd="0" presId="urn:microsoft.com/office/officeart/2005/8/layout/hProcess9"/>
    <dgm:cxn modelId="{CF44BB40-F166-489F-AE6A-6D8A0610D582}" type="presParOf" srcId="{260357CA-F134-42CE-805E-EC7448D55786}" destId="{B67DAA4A-0495-4BC3-9F79-49864B8E2294}" srcOrd="1" destOrd="0" presId="urn:microsoft.com/office/officeart/2005/8/layout/hProcess9"/>
    <dgm:cxn modelId="{E0AA69D2-6325-40D2-B4E1-C06EF646248C}" type="presParOf" srcId="{260357CA-F134-42CE-805E-EC7448D55786}" destId="{099D2597-EB78-49B8-932E-942CA8EDC4BA}" srcOrd="2" destOrd="0" presId="urn:microsoft.com/office/officeart/2005/8/layout/hProcess9"/>
    <dgm:cxn modelId="{B65DF506-23DB-4247-9BCB-578B9D4D8754}" type="presParOf" srcId="{260357CA-F134-42CE-805E-EC7448D55786}" destId="{CE24E3AB-C2AD-4581-9689-0AF5A7C40C80}" srcOrd="3" destOrd="0" presId="urn:microsoft.com/office/officeart/2005/8/layout/hProcess9"/>
    <dgm:cxn modelId="{A407F805-D306-4F9A-9296-C3D1FF7E0027}" type="presParOf" srcId="{260357CA-F134-42CE-805E-EC7448D55786}" destId="{D6CE364A-4E39-42B6-91E6-B1DC375FF458}"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12C9CEA-D118-4BE4-A32D-2AE6449515DF}" type="doc">
      <dgm:prSet loTypeId="urn:microsoft.com/office/officeart/2005/8/layout/hProcess9" loCatId="process" qsTypeId="urn:microsoft.com/office/officeart/2005/8/quickstyle/simple1" qsCatId="simple" csTypeId="urn:microsoft.com/office/officeart/2005/8/colors/accent1_2" csCatId="accent1" phldr="1"/>
      <dgm:spPr/>
    </dgm:pt>
    <dgm:pt modelId="{F403C340-6337-4DE4-B4C1-38B1DBEE8FA5}">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Rating of “Exceeds expected growth” on Standard Eight</a:t>
          </a:r>
          <a:endParaRPr lang="en-US" sz="2000" dirty="0">
            <a:solidFill>
              <a:schemeClr val="accent1"/>
            </a:solidFill>
            <a:latin typeface="Arial" pitchFamily="34" charset="0"/>
            <a:ea typeface="Tahoma" pitchFamily="34" charset="0"/>
            <a:cs typeface="Arial" pitchFamily="34" charset="0"/>
          </a:endParaRPr>
        </a:p>
      </dgm:t>
    </dgm:pt>
    <dgm:pt modelId="{F701E5E7-97C3-4494-B402-5038468C4237}" type="parTrans" cxnId="{92B0460F-DA60-465B-BE25-67DD52893CF1}">
      <dgm:prSet/>
      <dgm:spPr/>
      <dgm:t>
        <a:bodyPr/>
        <a:lstStyle/>
        <a:p>
          <a:endParaRPr lang="en-US"/>
        </a:p>
      </dgm:t>
    </dgm:pt>
    <dgm:pt modelId="{D96DB506-F76B-4293-8CE6-FFEB3EA85A67}" type="sibTrans" cxnId="{92B0460F-DA60-465B-BE25-67DD52893CF1}">
      <dgm:prSet/>
      <dgm:spPr/>
      <dgm:t>
        <a:bodyPr/>
        <a:lstStyle/>
        <a:p>
          <a:endParaRPr lang="en-US"/>
        </a:p>
      </dgm:t>
    </dgm:pt>
    <dgm:pt modelId="{F93880F1-66F5-44AE-9F22-A305118EA29A}">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Accomplished or Higher on Standards 1 - 7</a:t>
          </a:r>
          <a:endParaRPr lang="en-US" sz="2000" dirty="0">
            <a:solidFill>
              <a:schemeClr val="accent1"/>
            </a:solidFill>
            <a:latin typeface="Arial" pitchFamily="34" charset="0"/>
            <a:ea typeface="Tahoma" pitchFamily="34" charset="0"/>
            <a:cs typeface="Arial" pitchFamily="34" charset="0"/>
          </a:endParaRPr>
        </a:p>
      </dgm:t>
    </dgm:pt>
    <dgm:pt modelId="{46414E78-6E47-4DE3-8603-F412A7DCAB38}" type="parTrans" cxnId="{AA002B0F-27FB-4DB4-B3C2-92A564AA9844}">
      <dgm:prSet/>
      <dgm:spPr/>
      <dgm:t>
        <a:bodyPr/>
        <a:lstStyle/>
        <a:p>
          <a:endParaRPr lang="en-US"/>
        </a:p>
      </dgm:t>
    </dgm:pt>
    <dgm:pt modelId="{4205B479-117A-4F3F-B22A-196EDBE29DBC}" type="sibTrans" cxnId="{AA002B0F-27FB-4DB4-B3C2-92A564AA9844}">
      <dgm:prSet/>
      <dgm:spPr/>
      <dgm:t>
        <a:bodyPr/>
        <a:lstStyle/>
        <a:p>
          <a:endParaRPr lang="en-US"/>
        </a:p>
      </dgm:t>
    </dgm:pt>
    <dgm:pt modelId="{DFE0994C-D282-462E-A498-1EAB4BB9CBF9}">
      <dgm:prSet phldrT="[Text]" custT="1"/>
      <dgm:spPr>
        <a:solidFill>
          <a:srgbClr val="800080"/>
        </a:solidFill>
      </dgm:spPr>
      <dgm:t>
        <a:bodyPr/>
        <a:lstStyle/>
        <a:p>
          <a:r>
            <a:rPr lang="en-US" sz="2000" dirty="0" smtClean="0">
              <a:solidFill>
                <a:schemeClr val="accent1"/>
              </a:solidFill>
              <a:latin typeface="Arial" pitchFamily="34" charset="0"/>
              <a:ea typeface="Tahoma" pitchFamily="34" charset="0"/>
              <a:cs typeface="Arial" pitchFamily="34" charset="0"/>
            </a:rPr>
            <a:t>Highly Effective Administrator</a:t>
          </a:r>
          <a:endParaRPr lang="en-US" sz="2000" dirty="0">
            <a:solidFill>
              <a:schemeClr val="accent1"/>
            </a:solidFill>
            <a:latin typeface="Arial" pitchFamily="34" charset="0"/>
            <a:ea typeface="Tahoma" pitchFamily="34" charset="0"/>
            <a:cs typeface="Arial" pitchFamily="34" charset="0"/>
          </a:endParaRPr>
        </a:p>
      </dgm:t>
    </dgm:pt>
    <dgm:pt modelId="{22154EC7-333A-420A-BB56-E9EF984E325E}" type="parTrans" cxnId="{9A8EF390-BF2A-4328-ACD0-BF6935851EB6}">
      <dgm:prSet/>
      <dgm:spPr/>
      <dgm:t>
        <a:bodyPr/>
        <a:lstStyle/>
        <a:p>
          <a:endParaRPr lang="en-US"/>
        </a:p>
      </dgm:t>
    </dgm:pt>
    <dgm:pt modelId="{8A4D1D34-0F8D-486B-8C0E-ADA213F876FB}" type="sibTrans" cxnId="{9A8EF390-BF2A-4328-ACD0-BF6935851EB6}">
      <dgm:prSet/>
      <dgm:spPr/>
      <dgm:t>
        <a:bodyPr/>
        <a:lstStyle/>
        <a:p>
          <a:endParaRPr lang="en-US"/>
        </a:p>
      </dgm:t>
    </dgm:pt>
    <dgm:pt modelId="{C6550224-4910-4D77-BEF6-8D0843E59D41}" type="pres">
      <dgm:prSet presAssocID="{612C9CEA-D118-4BE4-A32D-2AE6449515DF}" presName="CompostProcess" presStyleCnt="0">
        <dgm:presLayoutVars>
          <dgm:dir/>
          <dgm:resizeHandles val="exact"/>
        </dgm:presLayoutVars>
      </dgm:prSet>
      <dgm:spPr/>
    </dgm:pt>
    <dgm:pt modelId="{5A4714EF-1D08-47C8-9A8B-56813CBFBE85}" type="pres">
      <dgm:prSet presAssocID="{612C9CEA-D118-4BE4-A32D-2AE6449515DF}" presName="arrow" presStyleLbl="bgShp" presStyleIdx="0" presStyleCnt="1" custLinFactNeighborX="1189" custLinFactNeighborY="8824"/>
      <dgm:spPr>
        <a:solidFill>
          <a:srgbClr val="40CF00"/>
        </a:solidFill>
      </dgm:spPr>
    </dgm:pt>
    <dgm:pt modelId="{260357CA-F134-42CE-805E-EC7448D55786}" type="pres">
      <dgm:prSet presAssocID="{612C9CEA-D118-4BE4-A32D-2AE6449515DF}" presName="linearProcess" presStyleCnt="0"/>
      <dgm:spPr/>
    </dgm:pt>
    <dgm:pt modelId="{2CD206FF-BD09-4013-9CB3-03DD224495F8}" type="pres">
      <dgm:prSet presAssocID="{F403C340-6337-4DE4-B4C1-38B1DBEE8FA5}" presName="textNode" presStyleLbl="node1" presStyleIdx="0" presStyleCnt="3">
        <dgm:presLayoutVars>
          <dgm:bulletEnabled val="1"/>
        </dgm:presLayoutVars>
      </dgm:prSet>
      <dgm:spPr/>
      <dgm:t>
        <a:bodyPr/>
        <a:lstStyle/>
        <a:p>
          <a:endParaRPr lang="en-US"/>
        </a:p>
      </dgm:t>
    </dgm:pt>
    <dgm:pt modelId="{B67DAA4A-0495-4BC3-9F79-49864B8E2294}" type="pres">
      <dgm:prSet presAssocID="{D96DB506-F76B-4293-8CE6-FFEB3EA85A67}" presName="sibTrans" presStyleCnt="0"/>
      <dgm:spPr/>
    </dgm:pt>
    <dgm:pt modelId="{099D2597-EB78-49B8-932E-942CA8EDC4BA}" type="pres">
      <dgm:prSet presAssocID="{F93880F1-66F5-44AE-9F22-A305118EA29A}" presName="textNode" presStyleLbl="node1" presStyleIdx="1" presStyleCnt="3">
        <dgm:presLayoutVars>
          <dgm:bulletEnabled val="1"/>
        </dgm:presLayoutVars>
      </dgm:prSet>
      <dgm:spPr/>
      <dgm:t>
        <a:bodyPr/>
        <a:lstStyle/>
        <a:p>
          <a:endParaRPr lang="en-US"/>
        </a:p>
      </dgm:t>
    </dgm:pt>
    <dgm:pt modelId="{CE24E3AB-C2AD-4581-9689-0AF5A7C40C80}" type="pres">
      <dgm:prSet presAssocID="{4205B479-117A-4F3F-B22A-196EDBE29DBC}" presName="sibTrans" presStyleCnt="0"/>
      <dgm:spPr/>
    </dgm:pt>
    <dgm:pt modelId="{D6CE364A-4E39-42B6-91E6-B1DC375FF458}" type="pres">
      <dgm:prSet presAssocID="{DFE0994C-D282-462E-A498-1EAB4BB9CBF9}" presName="textNode" presStyleLbl="node1" presStyleIdx="2" presStyleCnt="3">
        <dgm:presLayoutVars>
          <dgm:bulletEnabled val="1"/>
        </dgm:presLayoutVars>
      </dgm:prSet>
      <dgm:spPr/>
      <dgm:t>
        <a:bodyPr/>
        <a:lstStyle/>
        <a:p>
          <a:endParaRPr lang="en-US"/>
        </a:p>
      </dgm:t>
    </dgm:pt>
  </dgm:ptLst>
  <dgm:cxnLst>
    <dgm:cxn modelId="{92B0460F-DA60-465B-BE25-67DD52893CF1}" srcId="{612C9CEA-D118-4BE4-A32D-2AE6449515DF}" destId="{F403C340-6337-4DE4-B4C1-38B1DBEE8FA5}" srcOrd="0" destOrd="0" parTransId="{F701E5E7-97C3-4494-B402-5038468C4237}" sibTransId="{D96DB506-F76B-4293-8CE6-FFEB3EA85A67}"/>
    <dgm:cxn modelId="{307F2CBE-657C-4CFC-8D54-94E6D98EB7D4}" type="presOf" srcId="{612C9CEA-D118-4BE4-A32D-2AE6449515DF}" destId="{C6550224-4910-4D77-BEF6-8D0843E59D41}" srcOrd="0" destOrd="0" presId="urn:microsoft.com/office/officeart/2005/8/layout/hProcess9"/>
    <dgm:cxn modelId="{9A8EF390-BF2A-4328-ACD0-BF6935851EB6}" srcId="{612C9CEA-D118-4BE4-A32D-2AE6449515DF}" destId="{DFE0994C-D282-462E-A498-1EAB4BB9CBF9}" srcOrd="2" destOrd="0" parTransId="{22154EC7-333A-420A-BB56-E9EF984E325E}" sibTransId="{8A4D1D34-0F8D-486B-8C0E-ADA213F876FB}"/>
    <dgm:cxn modelId="{2E2F075C-31ED-4A72-AA81-D9B2FB533E89}" type="presOf" srcId="{DFE0994C-D282-462E-A498-1EAB4BB9CBF9}" destId="{D6CE364A-4E39-42B6-91E6-B1DC375FF458}" srcOrd="0" destOrd="0" presId="urn:microsoft.com/office/officeart/2005/8/layout/hProcess9"/>
    <dgm:cxn modelId="{AA002B0F-27FB-4DB4-B3C2-92A564AA9844}" srcId="{612C9CEA-D118-4BE4-A32D-2AE6449515DF}" destId="{F93880F1-66F5-44AE-9F22-A305118EA29A}" srcOrd="1" destOrd="0" parTransId="{46414E78-6E47-4DE3-8603-F412A7DCAB38}" sibTransId="{4205B479-117A-4F3F-B22A-196EDBE29DBC}"/>
    <dgm:cxn modelId="{B6B43068-A469-4E79-8795-3B09C452309F}" type="presOf" srcId="{F403C340-6337-4DE4-B4C1-38B1DBEE8FA5}" destId="{2CD206FF-BD09-4013-9CB3-03DD224495F8}" srcOrd="0" destOrd="0" presId="urn:microsoft.com/office/officeart/2005/8/layout/hProcess9"/>
    <dgm:cxn modelId="{75DD3012-FF2F-4B56-A27B-0FF6F74A15AB}" type="presOf" srcId="{F93880F1-66F5-44AE-9F22-A305118EA29A}" destId="{099D2597-EB78-49B8-932E-942CA8EDC4BA}" srcOrd="0" destOrd="0" presId="urn:microsoft.com/office/officeart/2005/8/layout/hProcess9"/>
    <dgm:cxn modelId="{8AB8A726-1566-4F5D-AB4A-83108B2E2FC2}" type="presParOf" srcId="{C6550224-4910-4D77-BEF6-8D0843E59D41}" destId="{5A4714EF-1D08-47C8-9A8B-56813CBFBE85}" srcOrd="0" destOrd="0" presId="urn:microsoft.com/office/officeart/2005/8/layout/hProcess9"/>
    <dgm:cxn modelId="{C31C49A1-D484-4BE6-BB22-95D4FF0B3E0E}" type="presParOf" srcId="{C6550224-4910-4D77-BEF6-8D0843E59D41}" destId="{260357CA-F134-42CE-805E-EC7448D55786}" srcOrd="1" destOrd="0" presId="urn:microsoft.com/office/officeart/2005/8/layout/hProcess9"/>
    <dgm:cxn modelId="{4D7B3AF5-EE33-4A9F-B654-2CEF3B9331FB}" type="presParOf" srcId="{260357CA-F134-42CE-805E-EC7448D55786}" destId="{2CD206FF-BD09-4013-9CB3-03DD224495F8}" srcOrd="0" destOrd="0" presId="urn:microsoft.com/office/officeart/2005/8/layout/hProcess9"/>
    <dgm:cxn modelId="{05D5716A-FB41-4C33-ACED-09264473C686}" type="presParOf" srcId="{260357CA-F134-42CE-805E-EC7448D55786}" destId="{B67DAA4A-0495-4BC3-9F79-49864B8E2294}" srcOrd="1" destOrd="0" presId="urn:microsoft.com/office/officeart/2005/8/layout/hProcess9"/>
    <dgm:cxn modelId="{ADFFD22E-421C-4DD6-9AE1-A209E5546E81}" type="presParOf" srcId="{260357CA-F134-42CE-805E-EC7448D55786}" destId="{099D2597-EB78-49B8-932E-942CA8EDC4BA}" srcOrd="2" destOrd="0" presId="urn:microsoft.com/office/officeart/2005/8/layout/hProcess9"/>
    <dgm:cxn modelId="{5CAE2D3F-AB4D-488A-8EB6-E07A54A2659E}" type="presParOf" srcId="{260357CA-F134-42CE-805E-EC7448D55786}" destId="{CE24E3AB-C2AD-4581-9689-0AF5A7C40C80}" srcOrd="3" destOrd="0" presId="urn:microsoft.com/office/officeart/2005/8/layout/hProcess9"/>
    <dgm:cxn modelId="{81FDFB8C-D677-40DC-ACAC-A73D91FA43D7}" type="presParOf" srcId="{260357CA-F134-42CE-805E-EC7448D55786}" destId="{D6CE364A-4E39-42B6-91E6-B1DC375FF458}"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EF51FD-3878-47A8-902E-1DA91603AC96}" type="doc">
      <dgm:prSet loTypeId="urn:microsoft.com/office/officeart/2005/8/layout/hProcess11" loCatId="process" qsTypeId="urn:microsoft.com/office/officeart/2005/8/quickstyle/simple1" qsCatId="simple" csTypeId="urn:microsoft.com/office/officeart/2005/8/colors/accent1_2" csCatId="accent1" phldr="1"/>
      <dgm:spPr/>
    </dgm:pt>
    <dgm:pt modelId="{6C758F3B-9576-47B0-A198-561D855FC6C5}">
      <dgm:prSet phldrT="[Text]"/>
      <dgm:spPr/>
      <dgm:t>
        <a:bodyPr/>
        <a:lstStyle/>
        <a:p>
          <a:pPr algn="l"/>
          <a:r>
            <a:rPr lang="en-US" dirty="0" smtClean="0"/>
            <a:t>March 2012:</a:t>
          </a:r>
        </a:p>
        <a:p>
          <a:pPr algn="l"/>
          <a:r>
            <a:rPr lang="en-US" dirty="0" smtClean="0"/>
            <a:t>Teachers vet open-source items and items generated by external vendor(s)</a:t>
          </a:r>
          <a:endParaRPr lang="en-US" dirty="0"/>
        </a:p>
      </dgm:t>
    </dgm:pt>
    <dgm:pt modelId="{D0B04741-6D3D-4CE2-A80A-301A7BE7B1EC}" type="parTrans" cxnId="{127C6A8C-0F6C-4C54-9044-4DD31761A869}">
      <dgm:prSet/>
      <dgm:spPr/>
      <dgm:t>
        <a:bodyPr/>
        <a:lstStyle/>
        <a:p>
          <a:endParaRPr lang="en-US"/>
        </a:p>
      </dgm:t>
    </dgm:pt>
    <dgm:pt modelId="{27765F67-ACBF-4AB8-8AD9-D02F88E0561E}" type="sibTrans" cxnId="{127C6A8C-0F6C-4C54-9044-4DD31761A869}">
      <dgm:prSet/>
      <dgm:spPr/>
      <dgm:t>
        <a:bodyPr/>
        <a:lstStyle/>
        <a:p>
          <a:endParaRPr lang="en-US"/>
        </a:p>
      </dgm:t>
    </dgm:pt>
    <dgm:pt modelId="{A2E3CD37-CA07-4223-9D29-4C002FA54A40}">
      <dgm:prSet phldrT="[Text]"/>
      <dgm:spPr/>
      <dgm:t>
        <a:bodyPr/>
        <a:lstStyle/>
        <a:p>
          <a:pPr algn="l"/>
          <a:r>
            <a:rPr lang="en-US" dirty="0" smtClean="0"/>
            <a:t>April – May 2012:</a:t>
          </a:r>
        </a:p>
        <a:p>
          <a:pPr algn="l"/>
          <a:r>
            <a:rPr lang="en-US" dirty="0" smtClean="0"/>
            <a:t>Teachers create rubrics and guidance for administering and scoring Measures of Student Learning</a:t>
          </a:r>
          <a:endParaRPr lang="en-US" dirty="0"/>
        </a:p>
      </dgm:t>
    </dgm:pt>
    <dgm:pt modelId="{41B23A49-DD4E-4416-B006-8D2FBA6DEAA3}" type="parTrans" cxnId="{A4248351-E091-48E9-AFB5-54793CD5BC09}">
      <dgm:prSet/>
      <dgm:spPr/>
      <dgm:t>
        <a:bodyPr/>
        <a:lstStyle/>
        <a:p>
          <a:endParaRPr lang="en-US"/>
        </a:p>
      </dgm:t>
    </dgm:pt>
    <dgm:pt modelId="{A5269262-E354-491E-81D8-249BFC72EFC6}" type="sibTrans" cxnId="{A4248351-E091-48E9-AFB5-54793CD5BC09}">
      <dgm:prSet/>
      <dgm:spPr/>
      <dgm:t>
        <a:bodyPr/>
        <a:lstStyle/>
        <a:p>
          <a:endParaRPr lang="en-US"/>
        </a:p>
      </dgm:t>
    </dgm:pt>
    <dgm:pt modelId="{8019B04A-90A5-4205-B1D0-1CDE655B877E}">
      <dgm:prSet phldrT="[Text]"/>
      <dgm:spPr>
        <a:ln w="57150">
          <a:noFill/>
        </a:ln>
      </dgm:spPr>
      <dgm:t>
        <a:bodyPr/>
        <a:lstStyle/>
        <a:p>
          <a:pPr algn="l"/>
          <a:r>
            <a:rPr lang="en-US" dirty="0" smtClean="0"/>
            <a:t>October 2011:</a:t>
          </a:r>
        </a:p>
        <a:p>
          <a:pPr algn="l"/>
          <a:r>
            <a:rPr lang="en-US" dirty="0" smtClean="0"/>
            <a:t>Teachers design item specifications for all currently non-tested grades and subjects</a:t>
          </a:r>
          <a:endParaRPr lang="en-US" dirty="0"/>
        </a:p>
      </dgm:t>
    </dgm:pt>
    <dgm:pt modelId="{CAE69EA8-EC56-402F-843A-77B90307990E}" type="sibTrans" cxnId="{40CE7AA9-9E0A-4E4F-A0DD-3240CCC10041}">
      <dgm:prSet/>
      <dgm:spPr/>
      <dgm:t>
        <a:bodyPr/>
        <a:lstStyle/>
        <a:p>
          <a:endParaRPr lang="en-US"/>
        </a:p>
      </dgm:t>
    </dgm:pt>
    <dgm:pt modelId="{0CF68317-1BC1-42C3-AF89-B4817CD5FE89}" type="parTrans" cxnId="{40CE7AA9-9E0A-4E4F-A0DD-3240CCC10041}">
      <dgm:prSet/>
      <dgm:spPr/>
      <dgm:t>
        <a:bodyPr/>
        <a:lstStyle/>
        <a:p>
          <a:endParaRPr lang="en-US"/>
        </a:p>
      </dgm:t>
    </dgm:pt>
    <dgm:pt modelId="{56756540-CD9F-46BE-ABDF-28C20D57A19C}" type="pres">
      <dgm:prSet presAssocID="{2FEF51FD-3878-47A8-902E-1DA91603AC96}" presName="Name0" presStyleCnt="0">
        <dgm:presLayoutVars>
          <dgm:dir/>
          <dgm:resizeHandles val="exact"/>
        </dgm:presLayoutVars>
      </dgm:prSet>
      <dgm:spPr/>
    </dgm:pt>
    <dgm:pt modelId="{96141F53-F2B6-4040-8C76-C81355585BD0}" type="pres">
      <dgm:prSet presAssocID="{2FEF51FD-3878-47A8-902E-1DA91603AC96}" presName="arrow" presStyleLbl="bgShp" presStyleIdx="0" presStyleCnt="1"/>
      <dgm:spPr>
        <a:solidFill>
          <a:srgbClr val="FF9900"/>
        </a:solidFill>
      </dgm:spPr>
    </dgm:pt>
    <dgm:pt modelId="{B01B9584-9F1E-4E9F-88A3-FB31177770EE}" type="pres">
      <dgm:prSet presAssocID="{2FEF51FD-3878-47A8-902E-1DA91603AC96}" presName="points" presStyleCnt="0"/>
      <dgm:spPr/>
    </dgm:pt>
    <dgm:pt modelId="{6B4ED340-EF52-44D2-9030-6F7C7512F84F}" type="pres">
      <dgm:prSet presAssocID="{8019B04A-90A5-4205-B1D0-1CDE655B877E}" presName="compositeA" presStyleCnt="0"/>
      <dgm:spPr/>
    </dgm:pt>
    <dgm:pt modelId="{DE98DB1B-95A9-4EAB-8204-FD2C6719CF55}" type="pres">
      <dgm:prSet presAssocID="{8019B04A-90A5-4205-B1D0-1CDE655B877E}" presName="textA" presStyleLbl="revTx" presStyleIdx="0" presStyleCnt="3">
        <dgm:presLayoutVars>
          <dgm:bulletEnabled val="1"/>
        </dgm:presLayoutVars>
      </dgm:prSet>
      <dgm:spPr/>
      <dgm:t>
        <a:bodyPr/>
        <a:lstStyle/>
        <a:p>
          <a:endParaRPr lang="en-US"/>
        </a:p>
      </dgm:t>
    </dgm:pt>
    <dgm:pt modelId="{9C19EBCB-6B39-40A8-88FB-6FD31BE0E9F8}" type="pres">
      <dgm:prSet presAssocID="{8019B04A-90A5-4205-B1D0-1CDE655B877E}" presName="circleA" presStyleLbl="node1" presStyleIdx="0" presStyleCnt="3"/>
      <dgm:spPr>
        <a:solidFill>
          <a:srgbClr val="583A56"/>
        </a:solidFill>
      </dgm:spPr>
    </dgm:pt>
    <dgm:pt modelId="{6DBFDE88-1F1E-47BA-B2F0-92F42D54B01A}" type="pres">
      <dgm:prSet presAssocID="{8019B04A-90A5-4205-B1D0-1CDE655B877E}" presName="spaceA" presStyleCnt="0"/>
      <dgm:spPr/>
    </dgm:pt>
    <dgm:pt modelId="{899A929A-EA2C-4E10-AC38-4849DC28238B}" type="pres">
      <dgm:prSet presAssocID="{CAE69EA8-EC56-402F-843A-77B90307990E}" presName="space" presStyleCnt="0"/>
      <dgm:spPr/>
    </dgm:pt>
    <dgm:pt modelId="{DB6F29C3-AA42-4264-9593-B1D3824AC9DF}" type="pres">
      <dgm:prSet presAssocID="{6C758F3B-9576-47B0-A198-561D855FC6C5}" presName="compositeB" presStyleCnt="0"/>
      <dgm:spPr/>
    </dgm:pt>
    <dgm:pt modelId="{35C83F82-1B46-4A7B-B984-73BE54FCA391}" type="pres">
      <dgm:prSet presAssocID="{6C758F3B-9576-47B0-A198-561D855FC6C5}" presName="textB" presStyleLbl="revTx" presStyleIdx="1" presStyleCnt="3">
        <dgm:presLayoutVars>
          <dgm:bulletEnabled val="1"/>
        </dgm:presLayoutVars>
      </dgm:prSet>
      <dgm:spPr/>
      <dgm:t>
        <a:bodyPr/>
        <a:lstStyle/>
        <a:p>
          <a:endParaRPr lang="en-US"/>
        </a:p>
      </dgm:t>
    </dgm:pt>
    <dgm:pt modelId="{93294291-EA46-4779-A73D-5FA3B0BB7A40}" type="pres">
      <dgm:prSet presAssocID="{6C758F3B-9576-47B0-A198-561D855FC6C5}" presName="circleB" presStyleLbl="node1" presStyleIdx="1" presStyleCnt="3"/>
      <dgm:spPr>
        <a:solidFill>
          <a:srgbClr val="583A56"/>
        </a:solidFill>
      </dgm:spPr>
    </dgm:pt>
    <dgm:pt modelId="{4D55F32E-ECCB-4D85-808C-5C2806074905}" type="pres">
      <dgm:prSet presAssocID="{6C758F3B-9576-47B0-A198-561D855FC6C5}" presName="spaceB" presStyleCnt="0"/>
      <dgm:spPr/>
    </dgm:pt>
    <dgm:pt modelId="{6EF92FAA-2707-4074-8E74-724D90594D3A}" type="pres">
      <dgm:prSet presAssocID="{27765F67-ACBF-4AB8-8AD9-D02F88E0561E}" presName="space" presStyleCnt="0"/>
      <dgm:spPr/>
    </dgm:pt>
    <dgm:pt modelId="{4DB9A786-AE57-4A2A-9ECB-599445CE2355}" type="pres">
      <dgm:prSet presAssocID="{A2E3CD37-CA07-4223-9D29-4C002FA54A40}" presName="compositeA" presStyleCnt="0"/>
      <dgm:spPr/>
    </dgm:pt>
    <dgm:pt modelId="{94A6BD07-B7BD-40F0-B4E7-35F6B93F2CCD}" type="pres">
      <dgm:prSet presAssocID="{A2E3CD37-CA07-4223-9D29-4C002FA54A40}" presName="textA" presStyleLbl="revTx" presStyleIdx="2" presStyleCnt="3">
        <dgm:presLayoutVars>
          <dgm:bulletEnabled val="1"/>
        </dgm:presLayoutVars>
      </dgm:prSet>
      <dgm:spPr/>
      <dgm:t>
        <a:bodyPr/>
        <a:lstStyle/>
        <a:p>
          <a:endParaRPr lang="en-US"/>
        </a:p>
      </dgm:t>
    </dgm:pt>
    <dgm:pt modelId="{C443BC73-05CD-4A60-820D-1DE55378FC20}" type="pres">
      <dgm:prSet presAssocID="{A2E3CD37-CA07-4223-9D29-4C002FA54A40}" presName="circleA" presStyleLbl="node1" presStyleIdx="2" presStyleCnt="3"/>
      <dgm:spPr>
        <a:solidFill>
          <a:srgbClr val="583A56"/>
        </a:solidFill>
      </dgm:spPr>
    </dgm:pt>
    <dgm:pt modelId="{E654DC02-63AA-4D6B-8C5C-FFBFC33B2AAB}" type="pres">
      <dgm:prSet presAssocID="{A2E3CD37-CA07-4223-9D29-4C002FA54A40}" presName="spaceA" presStyleCnt="0"/>
      <dgm:spPr/>
    </dgm:pt>
  </dgm:ptLst>
  <dgm:cxnLst>
    <dgm:cxn modelId="{E28C7CF7-F05C-4B4D-A5C5-0653D75A17F0}" type="presOf" srcId="{8019B04A-90A5-4205-B1D0-1CDE655B877E}" destId="{DE98DB1B-95A9-4EAB-8204-FD2C6719CF55}" srcOrd="0" destOrd="0" presId="urn:microsoft.com/office/officeart/2005/8/layout/hProcess11"/>
    <dgm:cxn modelId="{40CE7AA9-9E0A-4E4F-A0DD-3240CCC10041}" srcId="{2FEF51FD-3878-47A8-902E-1DA91603AC96}" destId="{8019B04A-90A5-4205-B1D0-1CDE655B877E}" srcOrd="0" destOrd="0" parTransId="{0CF68317-1BC1-42C3-AF89-B4817CD5FE89}" sibTransId="{CAE69EA8-EC56-402F-843A-77B90307990E}"/>
    <dgm:cxn modelId="{DEBC23ED-E7C5-4B62-B4F9-8064D463FAAB}" type="presOf" srcId="{6C758F3B-9576-47B0-A198-561D855FC6C5}" destId="{35C83F82-1B46-4A7B-B984-73BE54FCA391}" srcOrd="0" destOrd="0" presId="urn:microsoft.com/office/officeart/2005/8/layout/hProcess11"/>
    <dgm:cxn modelId="{A4248351-E091-48E9-AFB5-54793CD5BC09}" srcId="{2FEF51FD-3878-47A8-902E-1DA91603AC96}" destId="{A2E3CD37-CA07-4223-9D29-4C002FA54A40}" srcOrd="2" destOrd="0" parTransId="{41B23A49-DD4E-4416-B006-8D2FBA6DEAA3}" sibTransId="{A5269262-E354-491E-81D8-249BFC72EFC6}"/>
    <dgm:cxn modelId="{127C6A8C-0F6C-4C54-9044-4DD31761A869}" srcId="{2FEF51FD-3878-47A8-902E-1DA91603AC96}" destId="{6C758F3B-9576-47B0-A198-561D855FC6C5}" srcOrd="1" destOrd="0" parTransId="{D0B04741-6D3D-4CE2-A80A-301A7BE7B1EC}" sibTransId="{27765F67-ACBF-4AB8-8AD9-D02F88E0561E}"/>
    <dgm:cxn modelId="{D3966D17-428B-43A0-AF71-4F046FB1AAB4}" type="presOf" srcId="{2FEF51FD-3878-47A8-902E-1DA91603AC96}" destId="{56756540-CD9F-46BE-ABDF-28C20D57A19C}" srcOrd="0" destOrd="0" presId="urn:microsoft.com/office/officeart/2005/8/layout/hProcess11"/>
    <dgm:cxn modelId="{AD081D11-5ECD-4FF7-B3DE-7EE22702E58D}" type="presOf" srcId="{A2E3CD37-CA07-4223-9D29-4C002FA54A40}" destId="{94A6BD07-B7BD-40F0-B4E7-35F6B93F2CCD}" srcOrd="0" destOrd="0" presId="urn:microsoft.com/office/officeart/2005/8/layout/hProcess11"/>
    <dgm:cxn modelId="{7F04178C-03E7-4124-BE5D-CF092578EAD2}" type="presParOf" srcId="{56756540-CD9F-46BE-ABDF-28C20D57A19C}" destId="{96141F53-F2B6-4040-8C76-C81355585BD0}" srcOrd="0" destOrd="0" presId="urn:microsoft.com/office/officeart/2005/8/layout/hProcess11"/>
    <dgm:cxn modelId="{86262376-B3D4-4DA9-9B11-7E1817B614FE}" type="presParOf" srcId="{56756540-CD9F-46BE-ABDF-28C20D57A19C}" destId="{B01B9584-9F1E-4E9F-88A3-FB31177770EE}" srcOrd="1" destOrd="0" presId="urn:microsoft.com/office/officeart/2005/8/layout/hProcess11"/>
    <dgm:cxn modelId="{999C26CA-3E61-4E4D-9A77-FD7FB807FDEB}" type="presParOf" srcId="{B01B9584-9F1E-4E9F-88A3-FB31177770EE}" destId="{6B4ED340-EF52-44D2-9030-6F7C7512F84F}" srcOrd="0" destOrd="0" presId="urn:microsoft.com/office/officeart/2005/8/layout/hProcess11"/>
    <dgm:cxn modelId="{D293EE1B-8738-41AE-8B3E-425E7711F780}" type="presParOf" srcId="{6B4ED340-EF52-44D2-9030-6F7C7512F84F}" destId="{DE98DB1B-95A9-4EAB-8204-FD2C6719CF55}" srcOrd="0" destOrd="0" presId="urn:microsoft.com/office/officeart/2005/8/layout/hProcess11"/>
    <dgm:cxn modelId="{BC14A8BB-7C01-41E4-8D9A-B90F81E68647}" type="presParOf" srcId="{6B4ED340-EF52-44D2-9030-6F7C7512F84F}" destId="{9C19EBCB-6B39-40A8-88FB-6FD31BE0E9F8}" srcOrd="1" destOrd="0" presId="urn:microsoft.com/office/officeart/2005/8/layout/hProcess11"/>
    <dgm:cxn modelId="{858CAD28-0401-4008-94FB-802841918ED1}" type="presParOf" srcId="{6B4ED340-EF52-44D2-9030-6F7C7512F84F}" destId="{6DBFDE88-1F1E-47BA-B2F0-92F42D54B01A}" srcOrd="2" destOrd="0" presId="urn:microsoft.com/office/officeart/2005/8/layout/hProcess11"/>
    <dgm:cxn modelId="{00C1C191-6556-4B38-9FCA-6D51929E12CF}" type="presParOf" srcId="{B01B9584-9F1E-4E9F-88A3-FB31177770EE}" destId="{899A929A-EA2C-4E10-AC38-4849DC28238B}" srcOrd="1" destOrd="0" presId="urn:microsoft.com/office/officeart/2005/8/layout/hProcess11"/>
    <dgm:cxn modelId="{4662BCB6-B7C5-48BE-9ED6-C4352FC31E2D}" type="presParOf" srcId="{B01B9584-9F1E-4E9F-88A3-FB31177770EE}" destId="{DB6F29C3-AA42-4264-9593-B1D3824AC9DF}" srcOrd="2" destOrd="0" presId="urn:microsoft.com/office/officeart/2005/8/layout/hProcess11"/>
    <dgm:cxn modelId="{6AB5BEAA-E8B8-4B75-96BC-CE3E2A1FB2B3}" type="presParOf" srcId="{DB6F29C3-AA42-4264-9593-B1D3824AC9DF}" destId="{35C83F82-1B46-4A7B-B984-73BE54FCA391}" srcOrd="0" destOrd="0" presId="urn:microsoft.com/office/officeart/2005/8/layout/hProcess11"/>
    <dgm:cxn modelId="{EAC47268-B403-41AD-A7C7-561920EC47E0}" type="presParOf" srcId="{DB6F29C3-AA42-4264-9593-B1D3824AC9DF}" destId="{93294291-EA46-4779-A73D-5FA3B0BB7A40}" srcOrd="1" destOrd="0" presId="urn:microsoft.com/office/officeart/2005/8/layout/hProcess11"/>
    <dgm:cxn modelId="{2E7BFC82-A527-4EFF-8B53-18E21700923B}" type="presParOf" srcId="{DB6F29C3-AA42-4264-9593-B1D3824AC9DF}" destId="{4D55F32E-ECCB-4D85-808C-5C2806074905}" srcOrd="2" destOrd="0" presId="urn:microsoft.com/office/officeart/2005/8/layout/hProcess11"/>
    <dgm:cxn modelId="{38C63842-6A6B-46A7-9E09-DA9970588C0F}" type="presParOf" srcId="{B01B9584-9F1E-4E9F-88A3-FB31177770EE}" destId="{6EF92FAA-2707-4074-8E74-724D90594D3A}" srcOrd="3" destOrd="0" presId="urn:microsoft.com/office/officeart/2005/8/layout/hProcess11"/>
    <dgm:cxn modelId="{55339A28-FF0F-41D9-995B-A1FE8F9E6AAE}" type="presParOf" srcId="{B01B9584-9F1E-4E9F-88A3-FB31177770EE}" destId="{4DB9A786-AE57-4A2A-9ECB-599445CE2355}" srcOrd="4" destOrd="0" presId="urn:microsoft.com/office/officeart/2005/8/layout/hProcess11"/>
    <dgm:cxn modelId="{D63B6FA7-5231-4429-B072-6F6E1BE9EB08}" type="presParOf" srcId="{4DB9A786-AE57-4A2A-9ECB-599445CE2355}" destId="{94A6BD07-B7BD-40F0-B4E7-35F6B93F2CCD}" srcOrd="0" destOrd="0" presId="urn:microsoft.com/office/officeart/2005/8/layout/hProcess11"/>
    <dgm:cxn modelId="{1E127982-2BAA-4982-B4EE-4A7CC93D7D69}" type="presParOf" srcId="{4DB9A786-AE57-4A2A-9ECB-599445CE2355}" destId="{C443BC73-05CD-4A60-820D-1DE55378FC20}" srcOrd="1" destOrd="0" presId="urn:microsoft.com/office/officeart/2005/8/layout/hProcess11"/>
    <dgm:cxn modelId="{13708ED3-F341-4AD2-9B6E-384BAB783314}" type="presParOf" srcId="{4DB9A786-AE57-4A2A-9ECB-599445CE2355}" destId="{E654DC02-63AA-4D6B-8C5C-FFBFC33B2AAB}" srcOrd="2" destOrd="0" presId="urn:microsoft.com/office/officeart/2005/8/layout/hProcess11"/>
  </dgm:cxnLst>
  <dgm:bg/>
  <dgm:whole>
    <a:ln>
      <a:no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C1DB78-1767-432F-981B-A4BCCCA58461}">
      <dsp:nvSpPr>
        <dsp:cNvPr id="0" name=""/>
        <dsp:cNvSpPr/>
      </dsp:nvSpPr>
      <dsp:spPr>
        <a:xfrm>
          <a:off x="1089304" y="-75543"/>
          <a:ext cx="3917390" cy="3917390"/>
        </a:xfrm>
        <a:prstGeom prst="circularArrow">
          <a:avLst>
            <a:gd name="adj1" fmla="val 4668"/>
            <a:gd name="adj2" fmla="val 272909"/>
            <a:gd name="adj3" fmla="val 12997352"/>
            <a:gd name="adj4" fmla="val 17918726"/>
            <a:gd name="adj5" fmla="val 4847"/>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38188B-BAB8-416E-BB33-8DB245F6BC24}">
      <dsp:nvSpPr>
        <dsp:cNvPr id="0" name=""/>
        <dsp:cNvSpPr/>
      </dsp:nvSpPr>
      <dsp:spPr>
        <a:xfrm>
          <a:off x="1799332" y="1062"/>
          <a:ext cx="2497335" cy="1248667"/>
        </a:xfrm>
        <a:prstGeom prst="roundRect">
          <a:avLst/>
        </a:prstGeom>
        <a:solidFill>
          <a:srgbClr val="BCE29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Governor</a:t>
          </a:r>
          <a:endParaRPr lang="en-US" sz="2300" kern="1200" dirty="0">
            <a:solidFill>
              <a:schemeClr val="tx1"/>
            </a:solidFill>
          </a:endParaRPr>
        </a:p>
      </dsp:txBody>
      <dsp:txXfrm>
        <a:off x="1860287" y="62017"/>
        <a:ext cx="2375425" cy="1126757"/>
      </dsp:txXfrm>
    </dsp:sp>
    <dsp:sp modelId="{AFE4B969-D35A-405E-86DC-00C9F38B24DC}">
      <dsp:nvSpPr>
        <dsp:cNvPr id="0" name=""/>
        <dsp:cNvSpPr/>
      </dsp:nvSpPr>
      <dsp:spPr>
        <a:xfrm>
          <a:off x="3205935" y="1407666"/>
          <a:ext cx="2497335" cy="1248667"/>
        </a:xfrm>
        <a:prstGeom prst="roundRect">
          <a:avLst/>
        </a:prstGeom>
        <a:solidFill>
          <a:srgbClr val="FF9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State Board of Education</a:t>
          </a:r>
          <a:endParaRPr lang="en-US" sz="2300" kern="1200" dirty="0">
            <a:solidFill>
              <a:schemeClr val="tx1"/>
            </a:solidFill>
          </a:endParaRPr>
        </a:p>
      </dsp:txBody>
      <dsp:txXfrm>
        <a:off x="3266890" y="1468621"/>
        <a:ext cx="2375425" cy="1126757"/>
      </dsp:txXfrm>
    </dsp:sp>
    <dsp:sp modelId="{0BB6CCEF-33E6-4CD0-8227-97BC15BA1DD7}">
      <dsp:nvSpPr>
        <dsp:cNvPr id="0" name=""/>
        <dsp:cNvSpPr/>
      </dsp:nvSpPr>
      <dsp:spPr>
        <a:xfrm>
          <a:off x="1799332" y="2814269"/>
          <a:ext cx="2497335" cy="1248667"/>
        </a:xfrm>
        <a:prstGeom prst="roundRect">
          <a:avLst/>
        </a:prstGeom>
        <a:solidFill>
          <a:srgbClr val="583A5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accent1"/>
              </a:solidFill>
            </a:rPr>
            <a:t>Department of Public Instruction</a:t>
          </a:r>
          <a:endParaRPr lang="en-US" sz="2300" kern="1200" dirty="0">
            <a:solidFill>
              <a:schemeClr val="accent1"/>
            </a:solidFill>
          </a:endParaRPr>
        </a:p>
      </dsp:txBody>
      <dsp:txXfrm>
        <a:off x="1860287" y="2875224"/>
        <a:ext cx="2375425" cy="1126757"/>
      </dsp:txXfrm>
    </dsp:sp>
    <dsp:sp modelId="{054D8BC5-FDBF-4595-AA58-10AB9309CE27}">
      <dsp:nvSpPr>
        <dsp:cNvPr id="0" name=""/>
        <dsp:cNvSpPr/>
      </dsp:nvSpPr>
      <dsp:spPr>
        <a:xfrm>
          <a:off x="392728" y="1407666"/>
          <a:ext cx="2497335" cy="1248667"/>
        </a:xfrm>
        <a:prstGeom prst="roundRect">
          <a:avLst/>
        </a:prstGeom>
        <a:solidFill>
          <a:srgbClr val="E6AA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Local Education Agencies</a:t>
          </a:r>
          <a:endParaRPr lang="en-US" sz="2300" kern="1200" dirty="0">
            <a:solidFill>
              <a:schemeClr val="tx1"/>
            </a:solidFill>
          </a:endParaRPr>
        </a:p>
      </dsp:txBody>
      <dsp:txXfrm>
        <a:off x="453683" y="1468621"/>
        <a:ext cx="2375425" cy="112675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5C6501-74E4-4DE2-AB44-74246A3B96AF}">
      <dsp:nvSpPr>
        <dsp:cNvPr id="0" name=""/>
        <dsp:cNvSpPr/>
      </dsp:nvSpPr>
      <dsp:spPr>
        <a:xfrm>
          <a:off x="2500" y="617331"/>
          <a:ext cx="2437804" cy="964576"/>
        </a:xfrm>
        <a:prstGeom prst="rect">
          <a:avLst/>
        </a:prstGeom>
        <a:solidFill>
          <a:srgbClr val="80008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accent1"/>
              </a:solidFill>
            </a:rPr>
            <a:t>Option One</a:t>
          </a:r>
          <a:endParaRPr lang="en-US" sz="2800" kern="1200" dirty="0">
            <a:solidFill>
              <a:schemeClr val="accent1"/>
            </a:solidFill>
          </a:endParaRPr>
        </a:p>
      </dsp:txBody>
      <dsp:txXfrm>
        <a:off x="2500" y="617331"/>
        <a:ext cx="2437804" cy="964576"/>
      </dsp:txXfrm>
    </dsp:sp>
    <dsp:sp modelId="{069A6E9F-DC4D-4664-9398-568664FDA2FB}">
      <dsp:nvSpPr>
        <dsp:cNvPr id="0" name=""/>
        <dsp:cNvSpPr/>
      </dsp:nvSpPr>
      <dsp:spPr>
        <a:xfrm>
          <a:off x="0" y="1577727"/>
          <a:ext cx="2437804" cy="122975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206690-19F0-4C93-ABFE-92F8CE061C56}">
      <dsp:nvSpPr>
        <dsp:cNvPr id="0" name=""/>
        <dsp:cNvSpPr/>
      </dsp:nvSpPr>
      <dsp:spPr>
        <a:xfrm>
          <a:off x="2781597" y="617331"/>
          <a:ext cx="2437804" cy="964576"/>
        </a:xfrm>
        <a:prstGeom prst="rect">
          <a:avLst/>
        </a:prstGeom>
        <a:solidFill>
          <a:srgbClr val="80008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accent1"/>
              </a:solidFill>
            </a:rPr>
            <a:t>Option Two</a:t>
          </a:r>
          <a:endParaRPr lang="en-US" sz="2800" kern="1200" dirty="0">
            <a:solidFill>
              <a:schemeClr val="accent1"/>
            </a:solidFill>
          </a:endParaRPr>
        </a:p>
      </dsp:txBody>
      <dsp:txXfrm>
        <a:off x="2781597" y="617331"/>
        <a:ext cx="2437804" cy="964576"/>
      </dsp:txXfrm>
    </dsp:sp>
    <dsp:sp modelId="{9A5D2AB2-1C36-430C-B07F-8AF351EE98CA}">
      <dsp:nvSpPr>
        <dsp:cNvPr id="0" name=""/>
        <dsp:cNvSpPr/>
      </dsp:nvSpPr>
      <dsp:spPr>
        <a:xfrm>
          <a:off x="2781597" y="1581908"/>
          <a:ext cx="2437804" cy="122975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E53F89-0608-4145-A6DE-B41AEF5825C1}">
      <dsp:nvSpPr>
        <dsp:cNvPr id="0" name=""/>
        <dsp:cNvSpPr/>
      </dsp:nvSpPr>
      <dsp:spPr>
        <a:xfrm>
          <a:off x="5560695" y="617331"/>
          <a:ext cx="2437804" cy="964576"/>
        </a:xfrm>
        <a:prstGeom prst="rect">
          <a:avLst/>
        </a:prstGeom>
        <a:solidFill>
          <a:srgbClr val="80008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accent1"/>
              </a:solidFill>
            </a:rPr>
            <a:t>Option Three</a:t>
          </a:r>
          <a:endParaRPr lang="en-US" sz="2800" kern="1200" dirty="0">
            <a:solidFill>
              <a:schemeClr val="accent1"/>
            </a:solidFill>
          </a:endParaRPr>
        </a:p>
      </dsp:txBody>
      <dsp:txXfrm>
        <a:off x="5560695" y="617331"/>
        <a:ext cx="2437804" cy="964576"/>
      </dsp:txXfrm>
    </dsp:sp>
    <dsp:sp modelId="{09344010-A5EF-4171-A0B6-9A3559E80E39}">
      <dsp:nvSpPr>
        <dsp:cNvPr id="0" name=""/>
        <dsp:cNvSpPr/>
      </dsp:nvSpPr>
      <dsp:spPr>
        <a:xfrm>
          <a:off x="5560695" y="1581908"/>
          <a:ext cx="2437804" cy="122975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5A9790E3-E3ED-402A-8608-06BB2E4486C2}" type="datetimeFigureOut">
              <a:rPr lang="en-US" smtClean="0"/>
              <a:pPr/>
              <a:t>2/3/2012</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7835E36C-169A-4CBB-BBA4-13A8F0ED2BEC}" type="slidenum">
              <a:rPr lang="en-US" smtClean="0"/>
              <a:pPr/>
              <a:t>‹#›</a:t>
            </a:fld>
            <a:endParaRPr lang="en-US"/>
          </a:p>
        </p:txBody>
      </p:sp>
    </p:spTree>
    <p:extLst>
      <p:ext uri="{BB962C8B-B14F-4D97-AF65-F5344CB8AC3E}">
        <p14:creationId xmlns:p14="http://schemas.microsoft.com/office/powerpoint/2010/main" xmlns="" val="3085002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3368D56A-4B0A-447A-8A04-BE6F23688F3A}" type="datetimeFigureOut">
              <a:rPr lang="en-US" smtClean="0"/>
              <a:pPr/>
              <a:t>2/3/2012</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97445A2A-3221-4CD5-90E6-AF76BE8F8738}" type="slidenum">
              <a:rPr lang="en-US" smtClean="0"/>
              <a:pPr/>
              <a:t>‹#›</a:t>
            </a:fld>
            <a:endParaRPr lang="en-US" dirty="0"/>
          </a:p>
        </p:txBody>
      </p:sp>
    </p:spTree>
    <p:extLst>
      <p:ext uri="{BB962C8B-B14F-4D97-AF65-F5344CB8AC3E}">
        <p14:creationId xmlns:p14="http://schemas.microsoft.com/office/powerpoint/2010/main" xmlns="" val="2141758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445A2A-3221-4CD5-90E6-AF76BE8F873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11</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12</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14</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15</a:t>
            </a:fld>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17</a:t>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18</a:t>
            </a:fld>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19</a:t>
            </a:fld>
            <a:endParaRPr 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20</a:t>
            </a:fld>
            <a:endParaRPr 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21</a:t>
            </a:fld>
            <a:endParaRPr 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22</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 outcomes</a:t>
            </a:r>
            <a:endParaRPr lang="en-US" dirty="0"/>
          </a:p>
        </p:txBody>
      </p:sp>
      <p:sp>
        <p:nvSpPr>
          <p:cNvPr id="4" name="Slide Number Placeholder 3"/>
          <p:cNvSpPr>
            <a:spLocks noGrp="1"/>
          </p:cNvSpPr>
          <p:nvPr>
            <p:ph type="sldNum" sz="quarter" idx="10"/>
          </p:nvPr>
        </p:nvSpPr>
        <p:spPr/>
        <p:txBody>
          <a:bodyPr/>
          <a:lstStyle/>
          <a:p>
            <a:fld id="{97445A2A-3221-4CD5-90E6-AF76BE8F8738}"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24</a:t>
            </a:fld>
            <a:endParaRPr 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25</a:t>
            </a:fld>
            <a:endParaRPr lang="en-US">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Prediction Model</a:t>
            </a:r>
            <a:r>
              <a:rPr lang="en-US" baseline="0" dirty="0" smtClean="0"/>
              <a:t> for ABCs is done differently than the Prediction Model for EVAAS</a:t>
            </a:r>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26</a:t>
            </a:fld>
            <a:endParaRPr 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28</a:t>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29</a:t>
            </a:fld>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31</a:t>
            </a:fld>
            <a:endParaRPr 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32</a:t>
            </a:fld>
            <a:endParaRPr 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33</a:t>
            </a:fld>
            <a:endParaRPr 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34</a:t>
            </a:fld>
            <a:endParaRPr 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35</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445A2A-3221-4CD5-90E6-AF76BE8F8738}"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36</a:t>
            </a:fld>
            <a:endParaRPr lang="en-US">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37</a:t>
            </a:fld>
            <a:endParaRPr 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38</a:t>
            </a:fld>
            <a:endParaRPr 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39</a:t>
            </a:fld>
            <a:endParaRPr lang="en-US">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41</a:t>
            </a:fld>
            <a:endParaRPr lang="en-US">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42</a:t>
            </a:fld>
            <a:endParaRPr lang="en-US">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43</a:t>
            </a:fld>
            <a:endParaRPr lang="en-US">
              <a:solidFill>
                <a:prstClr val="black"/>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44</a:t>
            </a:fld>
            <a:endParaRPr lang="en-US">
              <a:solidFill>
                <a:prstClr val="black"/>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45</a:t>
            </a:fld>
            <a:endParaRPr lang="en-US">
              <a:solidFill>
                <a:prstClr val="black"/>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46</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445A2A-3221-4CD5-90E6-AF76BE8F8738}"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47</a:t>
            </a:fld>
            <a:endParaRPr lang="en-US">
              <a:solidFill>
                <a:prstClr val="black"/>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48</a:t>
            </a:fld>
            <a:endParaRPr lang="en-US">
              <a:solidFill>
                <a:prstClr val="black"/>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50</a:t>
            </a:fld>
            <a:endParaRPr lang="en-US">
              <a:solidFill>
                <a:prstClr val="black"/>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51</a:t>
            </a:fld>
            <a:endParaRPr lang="en-US">
              <a:solidFill>
                <a:prstClr val="black"/>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445A2A-3221-4CD5-90E6-AF76BE8F8738}" type="slidenum">
              <a:rPr lang="en-US" smtClean="0"/>
              <a:pPr/>
              <a:t>55</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56</a:t>
            </a:fld>
            <a:endParaRPr lang="en-US">
              <a:solidFill>
                <a:prstClr val="black"/>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57</a:t>
            </a:fld>
            <a:endParaRPr lang="en-US">
              <a:solidFill>
                <a:prstClr val="black"/>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miter lim="800000"/>
            <a:headEnd/>
            <a:tailEnd/>
          </a:ln>
        </p:spPr>
        <p:txBody>
          <a:bodyPr/>
          <a:lstStyle/>
          <a:p>
            <a:fld id="{E4912C67-A52D-40F4-8565-07DAE834F74B}" type="slidenum">
              <a:rPr lang="en-US" smtClean="0"/>
              <a:pPr/>
              <a:t>58</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b="1"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D43FDA51-9D7E-4A1F-8394-C47C7457A511}" type="slidenum">
              <a:rPr lang="en-US" smtClean="0"/>
              <a:pPr/>
              <a:t>59</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b="1"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60</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this point, we will talk about the communication plan and the two documents for them to use- Jot Thoughts and Communication Plan.  Encourage participants to take notes along the way about what pieces are critical for the teachers in their district to know.</a:t>
            </a:r>
          </a:p>
          <a:p>
            <a:endParaRPr lang="en-US" dirty="0"/>
          </a:p>
        </p:txBody>
      </p:sp>
      <p:sp>
        <p:nvSpPr>
          <p:cNvPr id="4" name="Slide Number Placeholder 3"/>
          <p:cNvSpPr>
            <a:spLocks noGrp="1"/>
          </p:cNvSpPr>
          <p:nvPr>
            <p:ph type="sldNum" sz="quarter" idx="10"/>
          </p:nvPr>
        </p:nvSpPr>
        <p:spPr/>
        <p:txBody>
          <a:bodyPr/>
          <a:lstStyle/>
          <a:p>
            <a:fld id="{97445A2A-3221-4CD5-90E6-AF76BE8F8738}" type="slidenum">
              <a:rPr lang="en-US" smtClean="0"/>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61</a:t>
            </a:fld>
            <a:endParaRPr lang="en-US">
              <a:solidFill>
                <a:prstClr val="black"/>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62</a:t>
            </a:fld>
            <a:endParaRPr lang="en-US">
              <a:solidFill>
                <a:prstClr val="black"/>
              </a:solidFil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63</a:t>
            </a:fld>
            <a:endParaRPr lang="en-US">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D43FDA51-9D7E-4A1F-8394-C47C7457A511}" type="slidenum">
              <a:rPr lang="en-US" smtClean="0"/>
              <a:pPr/>
              <a:t>64</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r>
              <a:rPr lang="en-US" b="0" dirty="0" smtClean="0"/>
              <a:t>Example</a:t>
            </a:r>
            <a:r>
              <a:rPr lang="en-US" b="0" baseline="0" dirty="0" smtClean="0"/>
              <a:t>s:</a:t>
            </a:r>
          </a:p>
          <a:p>
            <a:pPr eaLnBrk="1" hangingPunct="1"/>
            <a:endParaRPr lang="en-US" b="0" baseline="0" dirty="0" smtClean="0"/>
          </a:p>
          <a:p>
            <a:pPr eaLnBrk="1" hangingPunct="1"/>
            <a:r>
              <a:rPr lang="en-US" b="0" baseline="0" dirty="0" smtClean="0"/>
              <a:t>Category One of MSLs: World History, Seventh Grade Social Studies, Fifth Grade Science</a:t>
            </a:r>
          </a:p>
          <a:p>
            <a:pPr eaLnBrk="1" hangingPunct="1"/>
            <a:r>
              <a:rPr lang="en-US" b="0" baseline="0" dirty="0" smtClean="0"/>
              <a:t>Category Two of MSLs: Band, PE</a:t>
            </a:r>
          </a:p>
          <a:p>
            <a:pPr eaLnBrk="1" hangingPunct="1"/>
            <a:r>
              <a:rPr lang="en-US" b="0" baseline="0" dirty="0" smtClean="0"/>
              <a:t>Fourth Bucket: Speech and Debate (WCPSS electives)</a:t>
            </a:r>
          </a:p>
          <a:p>
            <a:pPr eaLnBrk="1" hangingPunct="1"/>
            <a:endParaRPr lang="en-US" b="0"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D43FDA51-9D7E-4A1F-8394-C47C7457A511}" type="slidenum">
              <a:rPr lang="en-US" smtClean="0"/>
              <a:pPr/>
              <a:t>65</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b="1"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D43FDA51-9D7E-4A1F-8394-C47C7457A511}" type="slidenum">
              <a:rPr lang="en-US" smtClean="0"/>
              <a:pPr/>
              <a:t>66</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r>
              <a:rPr lang="en-US" b="0" dirty="0" smtClean="0"/>
              <a:t>Example</a:t>
            </a:r>
            <a:r>
              <a:rPr lang="en-US" b="0" baseline="0" dirty="0" smtClean="0"/>
              <a:t>s:</a:t>
            </a:r>
          </a:p>
          <a:p>
            <a:pPr eaLnBrk="1" hangingPunct="1"/>
            <a:endParaRPr lang="en-US" b="0" baseline="0" dirty="0" smtClean="0"/>
          </a:p>
          <a:p>
            <a:pPr eaLnBrk="1" hangingPunct="1"/>
            <a:r>
              <a:rPr lang="en-US" b="0" baseline="0" dirty="0" smtClean="0"/>
              <a:t>Category One of MSLs: World History, Seventh Grade Social Studies, Fifth Grade Science</a:t>
            </a:r>
          </a:p>
          <a:p>
            <a:pPr eaLnBrk="1" hangingPunct="1"/>
            <a:r>
              <a:rPr lang="en-US" b="0" baseline="0" dirty="0" smtClean="0"/>
              <a:t>Category Two of MSLs: Band, PE</a:t>
            </a:r>
          </a:p>
          <a:p>
            <a:pPr eaLnBrk="1" hangingPunct="1"/>
            <a:r>
              <a:rPr lang="en-US" b="0" baseline="0" dirty="0" smtClean="0"/>
              <a:t>Fourth Bucket: Speech and Debate (WCPSS electives)</a:t>
            </a:r>
          </a:p>
          <a:p>
            <a:pPr eaLnBrk="1" hangingPunct="1"/>
            <a:endParaRPr lang="en-US" b="0"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D43FDA51-9D7E-4A1F-8394-C47C7457A511}" type="slidenum">
              <a:rPr lang="en-US" smtClean="0"/>
              <a:pPr/>
              <a:t>67</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b="1"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Transition</a:t>
            </a:r>
            <a:r>
              <a:rPr lang="en-US" baseline="0" dirty="0" smtClean="0"/>
              <a:t> to Lynne</a:t>
            </a:r>
            <a:endParaRPr lang="en-US" dirty="0"/>
          </a:p>
        </p:txBody>
      </p:sp>
      <p:sp>
        <p:nvSpPr>
          <p:cNvPr id="4" name="Slide Number Placeholder 3"/>
          <p:cNvSpPr>
            <a:spLocks noGrp="1"/>
          </p:cNvSpPr>
          <p:nvPr>
            <p:ph type="sldNum" sz="quarter" idx="10"/>
          </p:nvPr>
        </p:nvSpPr>
        <p:spPr/>
        <p:txBody>
          <a:bodyPr/>
          <a:lstStyle/>
          <a:p>
            <a:fld id="{97445A2A-3221-4CD5-90E6-AF76BE8F8738}" type="slidenum">
              <a:rPr lang="en-US" smtClean="0"/>
              <a:pPr/>
              <a:t>68</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69</a:t>
            </a:fld>
            <a:endParaRPr lang="en-US">
              <a:solidFill>
                <a:prstClr val="black"/>
              </a:solidFil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 now focus on the first phase of this work:  the meeting of the design groups to design item specifications.</a:t>
            </a:r>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70</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445A2A-3221-4CD5-90E6-AF76BE8F8738}" type="slidenum">
              <a:rPr lang="en-US" smtClean="0"/>
              <a:pPr/>
              <a:t>7</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groups</a:t>
            </a:r>
            <a:r>
              <a:rPr lang="en-US" baseline="0" dirty="0" smtClean="0"/>
              <a:t> focused on one set of content standards (i.e. Chemistry) while others covered multiple sets of standards (i.e. Social Studies Electives).</a:t>
            </a:r>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71</a:t>
            </a:fld>
            <a:endParaRPr lang="en-US">
              <a:solidFill>
                <a:prstClr val="black"/>
              </a:solidFill>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Complete list of how we advertised for folks to join the groups:</a:t>
            </a:r>
          </a:p>
          <a:p>
            <a:r>
              <a:rPr lang="en-US" dirty="0" smtClean="0"/>
              <a:t>NCAE</a:t>
            </a:r>
            <a:r>
              <a:rPr lang="en-US" baseline="0" dirty="0" smtClean="0"/>
              <a:t> listserv, PANC listserv, NCPAPA listserv, </a:t>
            </a:r>
            <a:r>
              <a:rPr lang="en-US" baseline="0" dirty="0" err="1" smtClean="0"/>
              <a:t>RttT</a:t>
            </a:r>
            <a:r>
              <a:rPr lang="en-US" baseline="0" dirty="0" smtClean="0"/>
              <a:t> listserv, </a:t>
            </a:r>
            <a:r>
              <a:rPr lang="en-US" baseline="0" dirty="0" err="1" smtClean="0"/>
              <a:t>Superindents</a:t>
            </a:r>
            <a:r>
              <a:rPr lang="en-US" baseline="0" dirty="0" smtClean="0"/>
              <a:t> and Principals Weekly Update, Monthly Teacher Update, Teach For America NC alumni listserv, public IHE teacher prep alumni </a:t>
            </a:r>
            <a:r>
              <a:rPr lang="en-US" baseline="0" dirty="0" err="1" smtClean="0"/>
              <a:t>listservs</a:t>
            </a:r>
            <a:r>
              <a:rPr lang="en-US" baseline="0" dirty="0" smtClean="0"/>
              <a:t>, private IHE teacher prep alumni </a:t>
            </a:r>
            <a:r>
              <a:rPr lang="en-US" baseline="0" dirty="0" err="1" smtClean="0"/>
              <a:t>listservs</a:t>
            </a:r>
            <a:r>
              <a:rPr lang="en-US" baseline="0" dirty="0" smtClean="0"/>
              <a:t>, Curriculum and Instruction leaders listserv, HR directors listserv, </a:t>
            </a:r>
            <a:r>
              <a:rPr lang="en-US" baseline="0" dirty="0" err="1" smtClean="0"/>
              <a:t>listservs</a:t>
            </a:r>
            <a:r>
              <a:rPr lang="en-US" baseline="0" dirty="0" smtClean="0"/>
              <a:t> maintained by PD Leads, Regional Education Facilitators, IT Consultants, and C&amp;I consultants, connections through Educator Effectiveness Work Group members.</a:t>
            </a:r>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72</a:t>
            </a:fld>
            <a:endParaRPr lang="en-US">
              <a:solidFill>
                <a:prstClr val="black"/>
              </a:solidFill>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73</a:t>
            </a:fld>
            <a:endParaRPr lang="en-US">
              <a:solidFill>
                <a:prstClr val="black"/>
              </a:solidFill>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74</a:t>
            </a:fld>
            <a:endParaRPr lang="en-US">
              <a:solidFill>
                <a:prstClr val="black"/>
              </a:solidFill>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75</a:t>
            </a:fld>
            <a:endParaRPr lang="en-US">
              <a:solidFill>
                <a:prstClr val="black"/>
              </a:solidFill>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76</a:t>
            </a:fld>
            <a:endParaRPr lang="en-US">
              <a:solidFill>
                <a:prstClr val="black"/>
              </a:solidFill>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77</a:t>
            </a:fld>
            <a:endParaRPr lang="en-US">
              <a:solidFill>
                <a:prstClr val="black"/>
              </a:solidFill>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78</a:t>
            </a:fld>
            <a:endParaRPr lang="en-US">
              <a:solidFill>
                <a:prstClr val="black"/>
              </a:solidFill>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445A2A-3221-4CD5-90E6-AF76BE8F8738}" type="slidenum">
              <a:rPr lang="en-US" smtClean="0"/>
              <a:pPr/>
              <a:t>79</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Florida, for</a:t>
            </a:r>
            <a:r>
              <a:rPr lang="en-US" baseline="0" dirty="0" smtClean="0"/>
              <a:t> example, has budgeted tens of millions for this type of project.</a:t>
            </a:r>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80</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445A2A-3221-4CD5-90E6-AF76BE8F8738}" type="slidenum">
              <a:rPr lang="en-US" smtClean="0"/>
              <a:pPr/>
              <a:t>8</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Other states, like NY, have used this type of approach for years.  Not completely without problems or controversy, but with relatively few considering the active role of teachers in the grading process.</a:t>
            </a:r>
          </a:p>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81</a:t>
            </a:fld>
            <a:endParaRPr lang="en-US">
              <a:solidFill>
                <a:prstClr val="black"/>
              </a:solidFill>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82</a:t>
            </a:fld>
            <a:endParaRPr lang="en-US">
              <a:solidFill>
                <a:prstClr val="black"/>
              </a:solidFill>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84</a:t>
            </a:fld>
            <a:endParaRPr lang="en-US">
              <a:solidFill>
                <a:prstClr val="black"/>
              </a:solidFill>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85</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We want to be able to identify effective teachers</a:t>
            </a:r>
            <a:r>
              <a:rPr lang="en-US" sz="1200" baseline="0" dirty="0" smtClean="0"/>
              <a:t> </a:t>
            </a:r>
            <a:r>
              <a:rPr lang="en-US" sz="1200" dirty="0" smtClean="0"/>
              <a:t>and administrators with a high degree of reliability and validity.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9</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EC889D6-1B35-4CC7-A694-0881B774E586}" type="slidenum">
              <a:rPr lang="en-US" smtClean="0">
                <a:solidFill>
                  <a:prstClr val="black"/>
                </a:solidFill>
              </a:rPr>
              <a:pPr>
                <a:defRPr/>
              </a:pPr>
              <a:t>10</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457E">
            <a:alpha val="65000"/>
          </a:srgb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130425"/>
            <a:ext cx="8839200" cy="1470025"/>
          </a:xfrm>
          <a:prstGeom prst="rect">
            <a:avLst/>
          </a:prstGeom>
        </p:spPr>
        <p:txBody>
          <a:bodyPr/>
          <a:lstStyle>
            <a:lvl1pPr>
              <a:defRPr b="1">
                <a:solidFill>
                  <a:srgbClr val="FFFFFF"/>
                </a:solidFill>
                <a:latin typeface="Arial"/>
                <a:cs typeface="Aria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800600"/>
            <a:ext cx="6400800" cy="1752600"/>
          </a:xfrm>
          <a:prstGeom prst="rect">
            <a:avLst/>
          </a:prstGeom>
        </p:spPr>
        <p:txBody>
          <a:bodyPr/>
          <a:lstStyle>
            <a:lvl1pPr marL="0" indent="0" algn="ctr">
              <a:buNone/>
              <a:defRPr>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Rectangle 6"/>
          <p:cNvSpPr/>
          <p:nvPr userDrawn="1"/>
        </p:nvSpPr>
        <p:spPr>
          <a:xfrm>
            <a:off x="0" y="0"/>
            <a:ext cx="9144000" cy="1828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CareerandCollege_FINAL.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275319" y="228108"/>
            <a:ext cx="1848782" cy="1379365"/>
          </a:xfrm>
          <a:prstGeom prst="rect">
            <a:avLst/>
          </a:prstGeom>
        </p:spPr>
      </p:pic>
      <p:pic>
        <p:nvPicPr>
          <p:cNvPr id="9" name="Picture 8" descr="ppt_acre_wordheader.png"/>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2362200" y="304800"/>
            <a:ext cx="6553200" cy="1255403"/>
          </a:xfrm>
          <a:prstGeom prst="rect">
            <a:avLst/>
          </a:prstGeom>
        </p:spPr>
      </p:pic>
      <p:cxnSp>
        <p:nvCxnSpPr>
          <p:cNvPr id="10" name="Straight Connector 9"/>
          <p:cNvCxnSpPr/>
          <p:nvPr userDrawn="1"/>
        </p:nvCxnSpPr>
        <p:spPr>
          <a:xfrm>
            <a:off x="2235200" y="152441"/>
            <a:ext cx="0" cy="1447800"/>
          </a:xfrm>
          <a:prstGeom prst="line">
            <a:avLst/>
          </a:prstGeom>
          <a:ln>
            <a:solidFill>
              <a:srgbClr val="00457E"/>
            </a:solidFill>
          </a:ln>
        </p:spPr>
        <p:style>
          <a:lnRef idx="2">
            <a:schemeClr val="accent1"/>
          </a:lnRef>
          <a:fillRef idx="0">
            <a:schemeClr val="accent1"/>
          </a:fillRef>
          <a:effectRef idx="1">
            <a:schemeClr val="accent1"/>
          </a:effectRef>
          <a:fontRef idx="minor">
            <a:schemeClr val="tx1"/>
          </a:fontRef>
        </p:style>
      </p:cxnSp>
      <p:sp>
        <p:nvSpPr>
          <p:cNvPr id="11" name="Rectangle 10"/>
          <p:cNvSpPr/>
          <p:nvPr userDrawn="1"/>
        </p:nvSpPr>
        <p:spPr>
          <a:xfrm>
            <a:off x="0" y="1772920"/>
            <a:ext cx="9144000" cy="147320"/>
          </a:xfrm>
          <a:prstGeom prst="rect">
            <a:avLst/>
          </a:prstGeom>
          <a:solidFill>
            <a:srgbClr val="00457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378746013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099042017"/>
      </p:ext>
    </p:extLst>
  </p:cSld>
  <p:clrMapOvr>
    <a:masterClrMapping/>
  </p:clrMapOvr>
  <p:transition/>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2011ppt.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381000" y="2819400"/>
            <a:ext cx="8382000" cy="1143000"/>
          </a:xfrm>
        </p:spPr>
        <p:txBody>
          <a:bodyPr anchor="t"/>
          <a:lstStyle>
            <a:lvl1pPr>
              <a:defRPr/>
            </a:lvl1pPr>
          </a:lstStyle>
          <a:p>
            <a:r>
              <a:rPr lang="en-US" dirty="0"/>
              <a:t>Click to edit Master title style</a:t>
            </a:r>
          </a:p>
        </p:txBody>
      </p:sp>
      <p:sp>
        <p:nvSpPr>
          <p:cNvPr id="3076" name="Rectangle 4"/>
          <p:cNvSpPr>
            <a:spLocks noGrp="1" noChangeArrowheads="1"/>
          </p:cNvSpPr>
          <p:nvPr>
            <p:ph type="subTitle" idx="1"/>
          </p:nvPr>
        </p:nvSpPr>
        <p:spPr>
          <a:xfrm>
            <a:off x="685800" y="3886200"/>
            <a:ext cx="7772400" cy="1905000"/>
          </a:xfrm>
        </p:spPr>
        <p:txBody>
          <a:bodyPr/>
          <a:lstStyle>
            <a:lvl1pPr marL="0" indent="0">
              <a:buFontTx/>
              <a:buNone/>
              <a:defRPr sz="3000"/>
            </a:lvl1pPr>
          </a:lstStyle>
          <a:p>
            <a:r>
              <a:rPr lang="en-US" dirty="0"/>
              <a:t>Click to edit Master subtitle style</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9C851DF-C4A3-4F6D-9AE0-F1961DD0D9BA}" type="datetimeFigureOut">
              <a:rPr lang="en-US"/>
              <a:pPr>
                <a:defRPr/>
              </a:pPr>
              <a:t>2/3/2012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4791A38-8C99-46E0-BC07-1138ED6A5AB7}" type="slidenum">
              <a:rPr lang="en-US"/>
              <a:pPr>
                <a:defRPr/>
              </a:pPr>
              <a:t>‹#›</a:t>
            </a:fld>
            <a:endParaRPr lang="en-US" dirty="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457E">
            <a:alpha val="65097"/>
          </a:srgbClr>
        </a:solidFill>
        <a:effectLst/>
      </p:bgPr>
    </p:bg>
    <p:spTree>
      <p:nvGrpSpPr>
        <p:cNvPr id="1" name=""/>
        <p:cNvGrpSpPr/>
        <p:nvPr/>
      </p:nvGrpSpPr>
      <p:grpSpPr>
        <a:xfrm>
          <a:off x="0" y="0"/>
          <a:ext cx="0" cy="0"/>
          <a:chOff x="0" y="0"/>
          <a:chExt cx="0" cy="0"/>
        </a:xfrm>
      </p:grpSpPr>
      <p:sp>
        <p:nvSpPr>
          <p:cNvPr id="4" name="Rectangle 6"/>
          <p:cNvSpPr/>
          <p:nvPr userDrawn="1"/>
        </p:nvSpPr>
        <p:spPr>
          <a:xfrm>
            <a:off x="0" y="0"/>
            <a:ext cx="9144000" cy="1828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pic>
        <p:nvPicPr>
          <p:cNvPr id="5" name="Picture 7" descr="CareerandCollege_FINAL.png"/>
          <p:cNvPicPr>
            <a:picLocks noChangeAspect="1"/>
          </p:cNvPicPr>
          <p:nvPr userDrawn="1"/>
        </p:nvPicPr>
        <p:blipFill>
          <a:blip r:embed="rId2" cstate="print"/>
          <a:srcRect/>
          <a:stretch>
            <a:fillRect/>
          </a:stretch>
        </p:blipFill>
        <p:spPr bwMode="auto">
          <a:xfrm>
            <a:off x="274638" y="228600"/>
            <a:ext cx="1849437" cy="1379538"/>
          </a:xfrm>
          <a:prstGeom prst="rect">
            <a:avLst/>
          </a:prstGeom>
          <a:noFill/>
          <a:ln w="9525">
            <a:noFill/>
            <a:miter lim="800000"/>
            <a:headEnd/>
            <a:tailEnd/>
          </a:ln>
        </p:spPr>
      </p:pic>
      <p:pic>
        <p:nvPicPr>
          <p:cNvPr id="6" name="Picture 8" descr="ppt_acre_wordheader.png"/>
          <p:cNvPicPr>
            <a:picLocks noChangeAspect="1"/>
          </p:cNvPicPr>
          <p:nvPr userDrawn="1"/>
        </p:nvPicPr>
        <p:blipFill>
          <a:blip r:embed="rId3" cstate="print"/>
          <a:srcRect/>
          <a:stretch>
            <a:fillRect/>
          </a:stretch>
        </p:blipFill>
        <p:spPr bwMode="auto">
          <a:xfrm>
            <a:off x="2362200" y="304800"/>
            <a:ext cx="6553200" cy="1255713"/>
          </a:xfrm>
          <a:prstGeom prst="rect">
            <a:avLst/>
          </a:prstGeom>
          <a:noFill/>
          <a:ln w="9525">
            <a:noFill/>
            <a:miter lim="800000"/>
            <a:headEnd/>
            <a:tailEnd/>
          </a:ln>
        </p:spPr>
      </p:pic>
      <p:cxnSp>
        <p:nvCxnSpPr>
          <p:cNvPr id="7" name="Straight Connector 9"/>
          <p:cNvCxnSpPr/>
          <p:nvPr userDrawn="1"/>
        </p:nvCxnSpPr>
        <p:spPr>
          <a:xfrm>
            <a:off x="2235200" y="152400"/>
            <a:ext cx="0" cy="1447800"/>
          </a:xfrm>
          <a:prstGeom prst="line">
            <a:avLst/>
          </a:prstGeom>
          <a:ln>
            <a:solidFill>
              <a:srgbClr val="00457E"/>
            </a:solidFill>
          </a:ln>
        </p:spPr>
        <p:style>
          <a:lnRef idx="2">
            <a:schemeClr val="accent1"/>
          </a:lnRef>
          <a:fillRef idx="0">
            <a:schemeClr val="accent1"/>
          </a:fillRef>
          <a:effectRef idx="1">
            <a:schemeClr val="accent1"/>
          </a:effectRef>
          <a:fontRef idx="minor">
            <a:schemeClr val="tx1"/>
          </a:fontRef>
        </p:style>
      </p:cxnSp>
      <p:sp>
        <p:nvSpPr>
          <p:cNvPr id="8" name="Rectangle 10"/>
          <p:cNvSpPr/>
          <p:nvPr userDrawn="1"/>
        </p:nvSpPr>
        <p:spPr>
          <a:xfrm>
            <a:off x="0" y="1773238"/>
            <a:ext cx="9144000" cy="147637"/>
          </a:xfrm>
          <a:prstGeom prst="rect">
            <a:avLst/>
          </a:prstGeom>
          <a:solidFill>
            <a:srgbClr val="0045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304800" y="2130425"/>
            <a:ext cx="8839200" cy="1470025"/>
          </a:xfrm>
          <a:prstGeom prst="rect">
            <a:avLst/>
          </a:prstGeom>
        </p:spPr>
        <p:txBody>
          <a:bodyPr/>
          <a:lstStyle>
            <a:lvl1pPr>
              <a:defRPr b="1">
                <a:solidFill>
                  <a:srgbClr val="FFFFFF"/>
                </a:solidFill>
                <a:latin typeface="Arial"/>
                <a:cs typeface="Aria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800600"/>
            <a:ext cx="6400800" cy="1752600"/>
          </a:xfrm>
          <a:prstGeom prst="rect">
            <a:avLst/>
          </a:prstGeom>
        </p:spPr>
        <p:txBody>
          <a:bodyPr/>
          <a:lstStyle>
            <a:lvl1pPr marL="0" indent="0" algn="ctr">
              <a:buNone/>
              <a:defRPr>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xmlns="" val="339691459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3383150-A544-462B-BFE8-D1E62E9FDB92}" type="datetimeFigureOut">
              <a:rPr lang="en-US" smtClean="0">
                <a:solidFill>
                  <a:prstClr val="black">
                    <a:tint val="75000"/>
                  </a:prstClr>
                </a:solidFill>
              </a:rPr>
              <a:pPr/>
              <a:t>2/3/2012</a:t>
            </a:fld>
            <a:endParaRPr lang="en-US">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1814CDCA-F6A2-4388-833D-D1C3C3959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14205117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2011ppt.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5" name="Rectangle 3"/>
          <p:cNvSpPr>
            <a:spLocks noGrp="1" noChangeArrowheads="1"/>
          </p:cNvSpPr>
          <p:nvPr>
            <p:ph type="ctrTitle"/>
          </p:nvPr>
        </p:nvSpPr>
        <p:spPr>
          <a:xfrm>
            <a:off x="381000" y="2819400"/>
            <a:ext cx="8382000" cy="1143000"/>
          </a:xfrm>
        </p:spPr>
        <p:txBody>
          <a:bodyPr anchor="t"/>
          <a:lstStyle>
            <a:lvl1pPr>
              <a:defRPr/>
            </a:lvl1pPr>
          </a:lstStyle>
          <a:p>
            <a:r>
              <a:rPr lang="en-US" smtClean="0"/>
              <a:t>Click to edit Master title style</a:t>
            </a:r>
            <a:endParaRPr lang="en-US" dirty="0"/>
          </a:p>
        </p:txBody>
      </p:sp>
      <p:sp>
        <p:nvSpPr>
          <p:cNvPr id="3076" name="Rectangle 4"/>
          <p:cNvSpPr>
            <a:spLocks noGrp="1" noChangeArrowheads="1"/>
          </p:cNvSpPr>
          <p:nvPr>
            <p:ph type="subTitle" idx="1"/>
          </p:nvPr>
        </p:nvSpPr>
        <p:spPr>
          <a:xfrm>
            <a:off x="685800" y="3886200"/>
            <a:ext cx="7772400" cy="1905000"/>
          </a:xfrm>
        </p:spPr>
        <p:txBody>
          <a:bodyPr/>
          <a:lstStyle>
            <a:lvl1pPr marL="0" indent="0">
              <a:buFontTx/>
              <a:buNone/>
              <a:defRPr sz="3000"/>
            </a:lvl1pPr>
          </a:lstStyle>
          <a:p>
            <a:r>
              <a:rPr lang="en-US" smtClean="0"/>
              <a:t>Click to edit Master subtitle style</a:t>
            </a:r>
            <a:endParaRPr lang="en-US" dirty="0"/>
          </a:p>
        </p:txBody>
      </p:sp>
      <p:sp>
        <p:nvSpPr>
          <p:cNvPr id="5" name="Rectangle 6"/>
          <p:cNvSpPr/>
          <p:nvPr userDrawn="1"/>
        </p:nvSpPr>
        <p:spPr>
          <a:xfrm>
            <a:off x="0" y="0"/>
            <a:ext cx="9144000" cy="1828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pic>
        <p:nvPicPr>
          <p:cNvPr id="6" name="Picture 7" descr="CareerandCollege_FINAL.png"/>
          <p:cNvPicPr>
            <a:picLocks noChangeAspect="1"/>
          </p:cNvPicPr>
          <p:nvPr userDrawn="1"/>
        </p:nvPicPr>
        <p:blipFill>
          <a:blip r:embed="rId3" cstate="print"/>
          <a:srcRect/>
          <a:stretch>
            <a:fillRect/>
          </a:stretch>
        </p:blipFill>
        <p:spPr bwMode="auto">
          <a:xfrm>
            <a:off x="274638" y="228600"/>
            <a:ext cx="1849437" cy="1379538"/>
          </a:xfrm>
          <a:prstGeom prst="rect">
            <a:avLst/>
          </a:prstGeom>
          <a:noFill/>
          <a:ln w="9525">
            <a:noFill/>
            <a:miter lim="800000"/>
            <a:headEnd/>
            <a:tailEnd/>
          </a:ln>
        </p:spPr>
      </p:pic>
      <p:pic>
        <p:nvPicPr>
          <p:cNvPr id="7" name="Picture 8" descr="ppt_acre_wordheader.png"/>
          <p:cNvPicPr>
            <a:picLocks noChangeAspect="1"/>
          </p:cNvPicPr>
          <p:nvPr userDrawn="1"/>
        </p:nvPicPr>
        <p:blipFill>
          <a:blip r:embed="rId4" cstate="print"/>
          <a:srcRect/>
          <a:stretch>
            <a:fillRect/>
          </a:stretch>
        </p:blipFill>
        <p:spPr bwMode="auto">
          <a:xfrm>
            <a:off x="2362200" y="304800"/>
            <a:ext cx="6553200" cy="1255713"/>
          </a:xfrm>
          <a:prstGeom prst="rect">
            <a:avLst/>
          </a:prstGeom>
          <a:noFill/>
          <a:ln w="9525">
            <a:noFill/>
            <a:miter lim="800000"/>
            <a:headEnd/>
            <a:tailEnd/>
          </a:ln>
        </p:spPr>
      </p:pic>
      <p:cxnSp>
        <p:nvCxnSpPr>
          <p:cNvPr id="8" name="Straight Connector 9"/>
          <p:cNvCxnSpPr/>
          <p:nvPr userDrawn="1"/>
        </p:nvCxnSpPr>
        <p:spPr>
          <a:xfrm>
            <a:off x="2235200" y="152400"/>
            <a:ext cx="0" cy="1447800"/>
          </a:xfrm>
          <a:prstGeom prst="line">
            <a:avLst/>
          </a:prstGeom>
          <a:ln>
            <a:solidFill>
              <a:srgbClr val="00457E"/>
            </a:solidFill>
          </a:ln>
        </p:spPr>
        <p:style>
          <a:lnRef idx="2">
            <a:schemeClr val="accent1"/>
          </a:lnRef>
          <a:fillRef idx="0">
            <a:schemeClr val="accent1"/>
          </a:fillRef>
          <a:effectRef idx="1">
            <a:schemeClr val="accent1"/>
          </a:effectRef>
          <a:fontRef idx="minor">
            <a:schemeClr val="tx1"/>
          </a:fontRef>
        </p:style>
      </p:cxnSp>
      <p:sp>
        <p:nvSpPr>
          <p:cNvPr id="9" name="Rectangle 10"/>
          <p:cNvSpPr/>
          <p:nvPr userDrawn="1"/>
        </p:nvSpPr>
        <p:spPr>
          <a:xfrm>
            <a:off x="0" y="1773238"/>
            <a:ext cx="9144000" cy="147637"/>
          </a:xfrm>
          <a:prstGeom prst="rect">
            <a:avLst/>
          </a:prstGeom>
          <a:solidFill>
            <a:srgbClr val="0045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xmlns="" val="389231441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920673649"/>
      </p:ext>
    </p:extLst>
  </p:cSld>
  <p:clrMapOvr>
    <a:masterClrMapping/>
  </p:clrMapOvr>
  <p:transition/>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797866593"/>
      </p:ext>
    </p:extLst>
  </p:cSld>
  <p:clrMapOvr>
    <a:masterClrMapping/>
  </p:clrMapOvr>
  <p:transition/>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279676000"/>
      </p:ext>
    </p:extLst>
  </p:cSld>
  <p:clrMapOvr>
    <a:masterClrMapping/>
  </p:clrMapOvr>
  <p:transition/>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6843301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533187961"/>
      </p:ext>
    </p:extLst>
  </p:cSld>
  <p:clrMapOvr>
    <a:masterClrMapping/>
  </p:clrMapOvr>
  <p:transition/>
  <p:hf hdr="0" ftr="0"/>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4.jpeg"/><Relationship Id="rId4" Type="http://schemas.openxmlformats.org/officeDocument/2006/relationships/slideLayout" Target="../slideLayouts/slideLayout14.xml"/><Relationship Id="rId9"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47461884"/>
      </p:ext>
    </p:extLst>
  </p:cSld>
  <p:clrMap bg1="lt1" tx1="dk1" bg2="lt2" tx2="dk2" accent1="accent1" accent2="accent2" accent3="accent3" accent4="accent4" accent5="accent5" accent6="accent6" hlink="hlink" folHlink="folHlink"/>
  <p:sldLayoutIdLst>
    <p:sldLayoutId id="2147483657" r:id="rId1"/>
  </p:sldLayoutIdLst>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456713097"/>
      </p:ext>
    </p:extLst>
  </p:cSld>
  <p:clrMap bg1="lt1" tx1="dk1" bg2="lt2" tx2="dk2" accent1="accent1" accent2="accent2" accent3="accent3" accent4="accent4" accent5="accent5" accent6="accent6" hlink="hlink" folHlink="folHlink"/>
  <p:sldLayoutIdLst>
    <p:sldLayoutId id="2147483681" r:id="rId1"/>
    <p:sldLayoutId id="2147483682" r:id="rId2"/>
  </p:sldLayoutIdLst>
  <p:transition/>
  <p:hf hdr="0" ftr="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 descr="2011ppt_slide.jpg"/>
          <p:cNvPicPr>
            <a:picLocks noChangeAspect="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533400" y="533400"/>
            <a:ext cx="8077200" cy="152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533400" y="1981200"/>
            <a:ext cx="8077200"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Lst>
  <p:transition/>
  <p:txStyles>
    <p:titleStyle>
      <a:lvl1pPr algn="ctr" rtl="0" eaLnBrk="1" fontAlgn="base" hangingPunct="1">
        <a:spcBef>
          <a:spcPct val="0"/>
        </a:spcBef>
        <a:spcAft>
          <a:spcPct val="0"/>
        </a:spcAft>
        <a:defRPr sz="4200" b="1">
          <a:solidFill>
            <a:srgbClr val="173962"/>
          </a:solidFill>
          <a:latin typeface="+mj-lt"/>
          <a:ea typeface="+mj-ea"/>
          <a:cs typeface="ＭＳ Ｐゴシック" charset="0"/>
        </a:defRPr>
      </a:lvl1pPr>
      <a:lvl2pPr algn="ctr" rtl="0" eaLnBrk="1" fontAlgn="base" hangingPunct="1">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2pPr>
      <a:lvl3pPr algn="ctr" rtl="0" eaLnBrk="1" fontAlgn="base" hangingPunct="1">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3pPr>
      <a:lvl4pPr algn="ctr" rtl="0" eaLnBrk="1" fontAlgn="base" hangingPunct="1">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4pPr>
      <a:lvl5pPr algn="ctr" rtl="0" eaLnBrk="1" fontAlgn="base" hangingPunct="1">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5pPr>
      <a:lvl6pPr marL="457200" algn="ctr" rtl="0" eaLnBrk="1" fontAlgn="base" hangingPunct="1">
        <a:spcBef>
          <a:spcPct val="0"/>
        </a:spcBef>
        <a:spcAft>
          <a:spcPct val="0"/>
        </a:spcAft>
        <a:defRPr sz="4400">
          <a:solidFill>
            <a:srgbClr val="173962"/>
          </a:solidFill>
          <a:latin typeface="Arial Bold" pitchFamily="1" charset="0"/>
          <a:ea typeface="ＭＳ Ｐゴシック" pitchFamily="1" charset="-128"/>
        </a:defRPr>
      </a:lvl6pPr>
      <a:lvl7pPr marL="914400" algn="ctr" rtl="0" eaLnBrk="1" fontAlgn="base" hangingPunct="1">
        <a:spcBef>
          <a:spcPct val="0"/>
        </a:spcBef>
        <a:spcAft>
          <a:spcPct val="0"/>
        </a:spcAft>
        <a:defRPr sz="4400">
          <a:solidFill>
            <a:srgbClr val="173962"/>
          </a:solidFill>
          <a:latin typeface="Arial Bold" pitchFamily="1" charset="0"/>
          <a:ea typeface="ＭＳ Ｐゴシック" pitchFamily="1" charset="-128"/>
        </a:defRPr>
      </a:lvl7pPr>
      <a:lvl8pPr marL="1371600" algn="ctr" rtl="0" eaLnBrk="1" fontAlgn="base" hangingPunct="1">
        <a:spcBef>
          <a:spcPct val="0"/>
        </a:spcBef>
        <a:spcAft>
          <a:spcPct val="0"/>
        </a:spcAft>
        <a:defRPr sz="4400">
          <a:solidFill>
            <a:srgbClr val="173962"/>
          </a:solidFill>
          <a:latin typeface="Arial Bold" pitchFamily="1" charset="0"/>
          <a:ea typeface="ＭＳ Ｐゴシック" pitchFamily="1" charset="-128"/>
        </a:defRPr>
      </a:lvl8pPr>
      <a:lvl9pPr marL="1828800" algn="ctr" rtl="0" eaLnBrk="1" fontAlgn="base" hangingPunct="1">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1" fontAlgn="base" hangingPunct="1">
        <a:spcBef>
          <a:spcPct val="60000"/>
        </a:spcBef>
        <a:spcAft>
          <a:spcPct val="0"/>
        </a:spcAft>
        <a:buChar char="•"/>
        <a:defRPr sz="3200">
          <a:solidFill>
            <a:srgbClr val="173962"/>
          </a:solidFill>
          <a:latin typeface="+mn-lt"/>
          <a:ea typeface="+mn-ea"/>
          <a:cs typeface="ＭＳ Ｐゴシック" charset="0"/>
        </a:defRPr>
      </a:lvl1pPr>
      <a:lvl2pPr marL="742950" indent="-285750" algn="l" rtl="0" eaLnBrk="1" fontAlgn="base" hangingPunct="1">
        <a:spcBef>
          <a:spcPct val="60000"/>
        </a:spcBef>
        <a:spcAft>
          <a:spcPct val="0"/>
        </a:spcAft>
        <a:buChar char="–"/>
        <a:defRPr sz="2800">
          <a:solidFill>
            <a:srgbClr val="173962"/>
          </a:solidFill>
          <a:latin typeface="+mn-lt"/>
          <a:ea typeface="+mn-ea"/>
        </a:defRPr>
      </a:lvl2pPr>
      <a:lvl3pPr marL="1085850" indent="-228600" algn="l" rtl="0" eaLnBrk="1" fontAlgn="base" hangingPunct="1">
        <a:spcBef>
          <a:spcPct val="60000"/>
        </a:spcBef>
        <a:spcAft>
          <a:spcPct val="0"/>
        </a:spcAft>
        <a:buChar char="•"/>
        <a:defRPr sz="2400">
          <a:solidFill>
            <a:srgbClr val="173962"/>
          </a:solidFill>
          <a:latin typeface="+mn-lt"/>
          <a:ea typeface="+mn-ea"/>
        </a:defRPr>
      </a:lvl3pPr>
      <a:lvl4pPr marL="1428750" indent="-228600" algn="l" rtl="0" eaLnBrk="1" fontAlgn="base" hangingPunct="1">
        <a:spcBef>
          <a:spcPct val="60000"/>
        </a:spcBef>
        <a:spcAft>
          <a:spcPct val="0"/>
        </a:spcAft>
        <a:buChar char="–"/>
        <a:defRPr sz="2000">
          <a:solidFill>
            <a:srgbClr val="173962"/>
          </a:solidFill>
          <a:latin typeface="+mn-lt"/>
          <a:ea typeface="+mn-ea"/>
        </a:defRPr>
      </a:lvl4pPr>
      <a:lvl5pPr marL="1771650" indent="-228600" algn="l" rtl="0" eaLnBrk="1" fontAlgn="base" hangingPunct="1">
        <a:spcBef>
          <a:spcPct val="60000"/>
        </a:spcBef>
        <a:spcAft>
          <a:spcPct val="0"/>
        </a:spcAft>
        <a:buChar char="»"/>
        <a:defRPr sz="2000">
          <a:solidFill>
            <a:srgbClr val="173962"/>
          </a:solidFill>
          <a:latin typeface="+mn-lt"/>
          <a:ea typeface="+mn-ea"/>
        </a:defRPr>
      </a:lvl5pPr>
      <a:lvl6pPr marL="2514600" indent="-228600" algn="l" rtl="0" eaLnBrk="1" fontAlgn="base" hangingPunct="1">
        <a:spcBef>
          <a:spcPct val="20000"/>
        </a:spcBef>
        <a:spcAft>
          <a:spcPct val="0"/>
        </a:spcAft>
        <a:buChar char="»"/>
        <a:defRPr sz="2000">
          <a:solidFill>
            <a:srgbClr val="173962"/>
          </a:solidFill>
          <a:latin typeface="+mn-lt"/>
          <a:ea typeface="+mn-ea"/>
        </a:defRPr>
      </a:lvl6pPr>
      <a:lvl7pPr marL="2971800" indent="-228600" algn="l" rtl="0" eaLnBrk="1" fontAlgn="base" hangingPunct="1">
        <a:spcBef>
          <a:spcPct val="20000"/>
        </a:spcBef>
        <a:spcAft>
          <a:spcPct val="0"/>
        </a:spcAft>
        <a:buChar char="»"/>
        <a:defRPr sz="2000">
          <a:solidFill>
            <a:srgbClr val="173962"/>
          </a:solidFill>
          <a:latin typeface="+mn-lt"/>
          <a:ea typeface="+mn-ea"/>
        </a:defRPr>
      </a:lvl7pPr>
      <a:lvl8pPr marL="3429000" indent="-228600" algn="l" rtl="0" eaLnBrk="1" fontAlgn="base" hangingPunct="1">
        <a:spcBef>
          <a:spcPct val="20000"/>
        </a:spcBef>
        <a:spcAft>
          <a:spcPct val="0"/>
        </a:spcAft>
        <a:buChar char="»"/>
        <a:defRPr sz="2000">
          <a:solidFill>
            <a:srgbClr val="173962"/>
          </a:solidFill>
          <a:latin typeface="+mn-lt"/>
          <a:ea typeface="+mn-ea"/>
        </a:defRPr>
      </a:lvl8pPr>
      <a:lvl9pPr marL="3886200" indent="-228600" algn="l" rtl="0" eaLnBrk="1" fontAlgn="base" hangingPunct="1">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 descr="2011ppt_slide.jpg"/>
          <p:cNvPicPr>
            <a:picLocks noChangeAspect="1"/>
          </p:cNvPicPr>
          <p:nvPr userDrawn="1"/>
        </p:nvPicPr>
        <p:blipFill>
          <a:blip r:embed="rId10" cstate="print"/>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533400" y="533400"/>
            <a:ext cx="8077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533400" y="1981200"/>
            <a:ext cx="8077200" cy="3810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Lst>
  <p:transition/>
  <p:hf hdr="0" dt="0"/>
  <p:txStyles>
    <p:titleStyle>
      <a:lvl1pPr algn="ctr" rtl="0" eaLnBrk="0" fontAlgn="base" hangingPunct="0">
        <a:spcBef>
          <a:spcPct val="0"/>
        </a:spcBef>
        <a:spcAft>
          <a:spcPct val="0"/>
        </a:spcAft>
        <a:defRPr sz="4200" b="1">
          <a:solidFill>
            <a:srgbClr val="173962"/>
          </a:solidFill>
          <a:latin typeface="+mj-lt"/>
          <a:ea typeface="+mj-ea"/>
          <a:cs typeface="ＭＳ Ｐゴシック" charset="0"/>
        </a:defRPr>
      </a:lvl1pPr>
      <a:lvl2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2pPr>
      <a:lvl3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3pPr>
      <a:lvl4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4pPr>
      <a:lvl5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0" fontAlgn="base" hangingPunct="0">
        <a:spcBef>
          <a:spcPct val="60000"/>
        </a:spcBef>
        <a:spcAft>
          <a:spcPct val="0"/>
        </a:spcAft>
        <a:buChar char="•"/>
        <a:defRPr sz="3200">
          <a:solidFill>
            <a:srgbClr val="173962"/>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173962"/>
          </a:solidFill>
          <a:latin typeface="+mn-lt"/>
          <a:ea typeface="+mn-ea"/>
        </a:defRPr>
      </a:lvl2pPr>
      <a:lvl3pPr marL="1085850" indent="-228600" algn="l" rtl="0" eaLnBrk="0" fontAlgn="base" hangingPunct="0">
        <a:spcBef>
          <a:spcPct val="60000"/>
        </a:spcBef>
        <a:spcAft>
          <a:spcPct val="0"/>
        </a:spcAft>
        <a:buChar char="•"/>
        <a:defRPr sz="2400">
          <a:solidFill>
            <a:srgbClr val="173962"/>
          </a:solidFill>
          <a:latin typeface="+mn-lt"/>
          <a:ea typeface="+mn-ea"/>
        </a:defRPr>
      </a:lvl3pPr>
      <a:lvl4pPr marL="1428750" indent="-228600" algn="l" rtl="0" eaLnBrk="0" fontAlgn="base" hangingPunct="0">
        <a:spcBef>
          <a:spcPct val="60000"/>
        </a:spcBef>
        <a:spcAft>
          <a:spcPct val="0"/>
        </a:spcAft>
        <a:buChar char="–"/>
        <a:defRPr sz="2000">
          <a:solidFill>
            <a:srgbClr val="173962"/>
          </a:solidFill>
          <a:latin typeface="+mn-lt"/>
          <a:ea typeface="+mn-ea"/>
        </a:defRPr>
      </a:lvl4pPr>
      <a:lvl5pPr marL="1771650" indent="-228600" algn="l" rtl="0" eaLnBrk="0" fontAlgn="base" hangingPunct="0">
        <a:spcBef>
          <a:spcPct val="60000"/>
        </a:spcBef>
        <a:spcAft>
          <a:spcPct val="0"/>
        </a:spcAft>
        <a:buChar char="»"/>
        <a:defRPr sz="2000">
          <a:solidFill>
            <a:srgbClr val="173962"/>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6.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7.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8.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9.xml"/><Relationship Id="rId1" Type="http://schemas.openxmlformats.org/officeDocument/2006/relationships/slideLayout" Target="../slideLayouts/slideLayout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0.xml"/><Relationship Id="rId1" Type="http://schemas.openxmlformats.org/officeDocument/2006/relationships/slideLayout" Target="../slideLayouts/slideLayout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1.xml"/><Relationship Id="rId1" Type="http://schemas.openxmlformats.org/officeDocument/2006/relationships/slideLayout" Target="../slideLayouts/slideLayout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package" Target="../embeddings/Microsoft_Office_PowerPoint_Presentation1.pptx"/></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58.xml"/><Relationship Id="rId1" Type="http://schemas.openxmlformats.org/officeDocument/2006/relationships/slideLayout" Target="../slideLayouts/slideLayout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9.xml"/><Relationship Id="rId1" Type="http://schemas.openxmlformats.org/officeDocument/2006/relationships/slideLayout" Target="../slideLayouts/slideLayout5.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a:xfrm>
            <a:off x="381000" y="2743200"/>
            <a:ext cx="8382000" cy="1143000"/>
          </a:xfrm>
        </p:spPr>
        <p:txBody>
          <a:bodyPr/>
          <a:lstStyle/>
          <a:p>
            <a:r>
              <a:rPr lang="en-US" sz="4400" dirty="0" smtClean="0">
                <a:latin typeface="Arial" charset="0"/>
                <a:cs typeface="Arial" charset="0"/>
              </a:rPr>
              <a:t>Educator Effectiveness and New Accountability Model Update</a:t>
            </a:r>
            <a:r>
              <a:rPr lang="en-US" sz="4800" dirty="0" smtClean="0">
                <a:latin typeface="Arial" charset="0"/>
                <a:cs typeface="Arial" charset="0"/>
              </a:rPr>
              <a:t/>
            </a:r>
            <a:br>
              <a:rPr lang="en-US" sz="4800" dirty="0" smtClean="0">
                <a:latin typeface="Arial" charset="0"/>
                <a:cs typeface="Arial" charset="0"/>
              </a:rPr>
            </a:br>
            <a:r>
              <a:rPr lang="en-US" sz="4800" dirty="0" smtClean="0">
                <a:latin typeface="Arial" charset="0"/>
                <a:cs typeface="Arial" charset="0"/>
              </a:rPr>
              <a:t/>
            </a:r>
            <a:br>
              <a:rPr lang="en-US" sz="4800" dirty="0" smtClean="0">
                <a:latin typeface="Arial" charset="0"/>
                <a:cs typeface="Arial" charset="0"/>
              </a:rPr>
            </a:br>
            <a:r>
              <a:rPr lang="en-US" dirty="0" smtClean="0">
                <a:latin typeface="Arial" charset="0"/>
                <a:cs typeface="Arial" charset="0"/>
              </a:rPr>
              <a:t/>
            </a:r>
            <a:br>
              <a:rPr lang="en-US" dirty="0" smtClean="0">
                <a:latin typeface="Arial" charset="0"/>
                <a:cs typeface="Arial" charset="0"/>
              </a:rPr>
            </a:br>
            <a:r>
              <a:rPr lang="en-US" sz="2400" dirty="0" smtClean="0">
                <a:latin typeface="Arial" charset="0"/>
                <a:cs typeface="Arial" charset="0"/>
              </a:rPr>
              <a:t/>
            </a:r>
            <a:br>
              <a:rPr lang="en-US" sz="2400" dirty="0" smtClean="0">
                <a:latin typeface="Arial" charset="0"/>
                <a:cs typeface="Arial" charset="0"/>
              </a:rPr>
            </a:br>
            <a:r>
              <a:rPr lang="en-US" sz="2400" dirty="0" smtClean="0">
                <a:latin typeface="Arial" charset="0"/>
                <a:cs typeface="Arial" charset="0"/>
              </a:rPr>
              <a:t/>
            </a:r>
            <a:br>
              <a:rPr lang="en-US" sz="2400" dirty="0" smtClean="0">
                <a:latin typeface="Arial" charset="0"/>
                <a:cs typeface="Arial" charset="0"/>
              </a:rPr>
            </a:br>
            <a:endParaRPr lang="en-US" sz="2400" dirty="0" smtClean="0"/>
          </a:p>
        </p:txBody>
      </p:sp>
      <p:sp>
        <p:nvSpPr>
          <p:cNvPr id="3" name="TextBox 2"/>
          <p:cNvSpPr txBox="1"/>
          <p:nvPr/>
        </p:nvSpPr>
        <p:spPr>
          <a:xfrm>
            <a:off x="457200" y="4294763"/>
            <a:ext cx="8229600" cy="1646605"/>
          </a:xfrm>
          <a:prstGeom prst="rect">
            <a:avLst/>
          </a:prstGeom>
          <a:noFill/>
        </p:spPr>
        <p:txBody>
          <a:bodyPr wrap="square" rtlCol="0">
            <a:spAutoFit/>
          </a:bodyPr>
          <a:lstStyle/>
          <a:p>
            <a:endParaRPr lang="en-US" b="1" dirty="0" smtClean="0">
              <a:solidFill>
                <a:srgbClr val="002060"/>
              </a:solidFill>
              <a:latin typeface="Arial" charset="0"/>
              <a:cs typeface="Arial" charset="0"/>
            </a:endParaRPr>
          </a:p>
          <a:p>
            <a:pPr algn="ctr"/>
            <a:endParaRPr lang="en-US" sz="2400" b="1" dirty="0" smtClean="0">
              <a:solidFill>
                <a:srgbClr val="002060"/>
              </a:solidFill>
              <a:latin typeface="Arial" charset="0"/>
              <a:cs typeface="Arial" charset="0"/>
            </a:endParaRPr>
          </a:p>
          <a:p>
            <a:pPr algn="ctr"/>
            <a:endParaRPr lang="en-US" sz="2400" b="1" dirty="0" smtClean="0">
              <a:solidFill>
                <a:srgbClr val="002060"/>
              </a:solidFill>
              <a:latin typeface="Arial" charset="0"/>
              <a:cs typeface="Arial" charset="0"/>
            </a:endParaRPr>
          </a:p>
          <a:p>
            <a:pPr algn="ctr"/>
            <a:r>
              <a:rPr lang="en-US" sz="2400" b="1" dirty="0" smtClean="0">
                <a:solidFill>
                  <a:srgbClr val="002060"/>
                </a:solidFill>
                <a:latin typeface="Arial" charset="0"/>
                <a:cs typeface="Arial" charset="0"/>
              </a:rPr>
              <a:t>Spring 2012</a:t>
            </a:r>
          </a:p>
          <a:p>
            <a:pPr algn="ctr"/>
            <a:endParaRPr lang="en-US" sz="1100" b="1" dirty="0" smtClean="0">
              <a:solidFill>
                <a:srgbClr val="002060"/>
              </a:solidFill>
              <a:latin typeface="Arial" charset="0"/>
              <a:cs typeface="Arial"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What We Have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10</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533400" y="1227076"/>
            <a:ext cx="8077200" cy="4739759"/>
          </a:xfrm>
          <a:prstGeom prst="rect">
            <a:avLst/>
          </a:prstGeom>
          <a:noFill/>
        </p:spPr>
        <p:txBody>
          <a:bodyPr wrap="square" rtlCol="0">
            <a:spAutoFit/>
          </a:bodyPr>
          <a:lstStyle/>
          <a:p>
            <a:r>
              <a:rPr lang="en-US" sz="3200" dirty="0"/>
              <a:t>S</a:t>
            </a:r>
            <a:r>
              <a:rPr lang="en-US" sz="3200" dirty="0" smtClean="0"/>
              <a:t>tatewide NC Educator </a:t>
            </a:r>
            <a:r>
              <a:rPr lang="en-US" sz="3200" dirty="0"/>
              <a:t>E</a:t>
            </a:r>
            <a:r>
              <a:rPr lang="en-US" sz="3200" dirty="0" smtClean="0"/>
              <a:t>valuation </a:t>
            </a:r>
            <a:r>
              <a:rPr lang="en-US" sz="3200" dirty="0"/>
              <a:t>S</a:t>
            </a:r>
            <a:r>
              <a:rPr lang="en-US" sz="3200" dirty="0" smtClean="0"/>
              <a:t>ystem</a:t>
            </a:r>
          </a:p>
          <a:p>
            <a:pPr marL="457200" indent="-457200">
              <a:spcBef>
                <a:spcPts val="600"/>
              </a:spcBef>
              <a:buFont typeface="Arial" pitchFamily="34" charset="0"/>
              <a:buChar char="•"/>
            </a:pPr>
            <a:r>
              <a:rPr lang="en-US" sz="2400" dirty="0"/>
              <a:t>A</a:t>
            </a:r>
            <a:r>
              <a:rPr lang="en-US" sz="2400" dirty="0" smtClean="0"/>
              <a:t>ll 115 school districts</a:t>
            </a:r>
          </a:p>
          <a:p>
            <a:pPr marL="457200" indent="-457200">
              <a:spcBef>
                <a:spcPts val="600"/>
              </a:spcBef>
              <a:buFont typeface="Arial" pitchFamily="34" charset="0"/>
              <a:buChar char="•"/>
            </a:pPr>
            <a:r>
              <a:rPr lang="en-US" sz="2400" dirty="0"/>
              <a:t>M</a:t>
            </a:r>
            <a:r>
              <a:rPr lang="en-US" sz="2400" dirty="0" smtClean="0"/>
              <a:t>any charter schools </a:t>
            </a:r>
          </a:p>
          <a:p>
            <a:endParaRPr lang="en-US" sz="3200" dirty="0" smtClean="0"/>
          </a:p>
          <a:p>
            <a:r>
              <a:rPr lang="en-US" sz="3200" dirty="0" smtClean="0"/>
              <a:t>Standard, Statewide Measures of Student Growth and Achievement</a:t>
            </a:r>
          </a:p>
          <a:p>
            <a:pPr marL="457200" indent="-457200">
              <a:spcBef>
                <a:spcPts val="600"/>
              </a:spcBef>
              <a:buFont typeface="Arial" pitchFamily="34" charset="0"/>
              <a:buChar char="•"/>
            </a:pPr>
            <a:r>
              <a:rPr lang="en-US" sz="2400" dirty="0" smtClean="0"/>
              <a:t>English Language Arts</a:t>
            </a:r>
          </a:p>
          <a:p>
            <a:pPr marL="457200" indent="-457200">
              <a:spcBef>
                <a:spcPts val="600"/>
              </a:spcBef>
              <a:buFont typeface="Arial" pitchFamily="34" charset="0"/>
              <a:buChar char="•"/>
            </a:pPr>
            <a:r>
              <a:rPr lang="en-US" sz="2400" dirty="0" smtClean="0"/>
              <a:t>Mathematics</a:t>
            </a:r>
          </a:p>
          <a:p>
            <a:pPr marL="457200" indent="-457200">
              <a:spcBef>
                <a:spcPts val="600"/>
              </a:spcBef>
              <a:buFont typeface="Arial" pitchFamily="34" charset="0"/>
              <a:buChar char="•"/>
            </a:pPr>
            <a:r>
              <a:rPr lang="en-US" sz="2400" dirty="0"/>
              <a:t>S</a:t>
            </a:r>
            <a:r>
              <a:rPr lang="en-US" sz="2400" dirty="0" smtClean="0"/>
              <a:t>ome years of Science</a:t>
            </a:r>
          </a:p>
          <a:p>
            <a:pPr marL="457200" indent="-457200">
              <a:spcBef>
                <a:spcPts val="600"/>
              </a:spcBef>
              <a:buFont typeface="Arial" pitchFamily="34" charset="0"/>
              <a:buChar char="•"/>
            </a:pPr>
            <a:r>
              <a:rPr lang="en-US" sz="2400" dirty="0" smtClean="0"/>
              <a:t>Career and Technical Education</a:t>
            </a:r>
            <a:endParaRPr lang="en-US" sz="2400"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What We Need</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11</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533400" y="1600200"/>
            <a:ext cx="8077200" cy="2893100"/>
          </a:xfrm>
          <a:prstGeom prst="rect">
            <a:avLst/>
          </a:prstGeom>
          <a:noFill/>
        </p:spPr>
        <p:txBody>
          <a:bodyPr wrap="square" rtlCol="0">
            <a:spAutoFit/>
          </a:bodyPr>
          <a:lstStyle/>
          <a:p>
            <a:r>
              <a:rPr lang="en-US" sz="2600" dirty="0" smtClean="0"/>
              <a:t>A required, standard, objective measurement of the effect each teacher has on each student’s learning</a:t>
            </a:r>
          </a:p>
          <a:p>
            <a:endParaRPr lang="en-US" sz="2600" dirty="0" smtClean="0"/>
          </a:p>
          <a:p>
            <a:r>
              <a:rPr lang="en-US" sz="2600" dirty="0" smtClean="0"/>
              <a:t>Measures of student growth in </a:t>
            </a:r>
            <a:r>
              <a:rPr lang="en-US" sz="2600" u="sng" dirty="0" smtClean="0"/>
              <a:t>all</a:t>
            </a:r>
            <a:r>
              <a:rPr lang="en-US" sz="2600" dirty="0" smtClean="0"/>
              <a:t> content areas</a:t>
            </a:r>
          </a:p>
          <a:p>
            <a:endParaRPr lang="en-US" sz="2600" dirty="0" smtClean="0"/>
          </a:p>
          <a:p>
            <a:r>
              <a:rPr lang="en-US" sz="2600" dirty="0" smtClean="0"/>
              <a:t>A common statewide process for identifying “effective” teachers and leaders</a:t>
            </a:r>
            <a:endParaRPr lang="en-US" sz="2600"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What We Need</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12</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533400" y="1600200"/>
            <a:ext cx="8077200" cy="1692771"/>
          </a:xfrm>
          <a:prstGeom prst="rect">
            <a:avLst/>
          </a:prstGeom>
          <a:noFill/>
        </p:spPr>
        <p:txBody>
          <a:bodyPr wrap="square" rtlCol="0">
            <a:spAutoFit/>
          </a:bodyPr>
          <a:lstStyle/>
          <a:p>
            <a:endParaRPr lang="en-US" sz="2600" dirty="0" smtClean="0"/>
          </a:p>
          <a:p>
            <a:endParaRPr lang="en-US" sz="2600" dirty="0" smtClean="0"/>
          </a:p>
          <a:p>
            <a:endParaRPr lang="en-US" sz="2600" dirty="0" smtClean="0"/>
          </a:p>
          <a:p>
            <a:endParaRPr lang="en-US" sz="2600" dirty="0" smtClean="0"/>
          </a:p>
        </p:txBody>
      </p:sp>
      <p:graphicFrame>
        <p:nvGraphicFramePr>
          <p:cNvPr id="10" name="Table 9"/>
          <p:cNvGraphicFramePr>
            <a:graphicFrameLocks noGrp="1"/>
          </p:cNvGraphicFramePr>
          <p:nvPr/>
        </p:nvGraphicFramePr>
        <p:xfrm>
          <a:off x="609600" y="1475831"/>
          <a:ext cx="7848600" cy="3784599"/>
        </p:xfrm>
        <a:graphic>
          <a:graphicData uri="http://schemas.openxmlformats.org/drawingml/2006/table">
            <a:tbl>
              <a:tblPr firstRow="1" bandRow="1">
                <a:tableStyleId>{22838BEF-8BB2-4498-84A7-C5851F593DF1}</a:tableStyleId>
              </a:tblPr>
              <a:tblGrid>
                <a:gridCol w="3924300"/>
                <a:gridCol w="3924300"/>
              </a:tblGrid>
              <a:tr h="12699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A required, standard, objective measurement of the effect each teacher has on each student’s learning</a:t>
                      </a:r>
                      <a:endParaRPr lang="en-US" sz="1800" b="0" dirty="0" smtClean="0">
                        <a:solidFill>
                          <a:schemeClr val="tx1"/>
                        </a:solidFill>
                      </a:endParaRPr>
                    </a:p>
                  </a:txBody>
                  <a:tcPr/>
                </a:tc>
                <a:tc>
                  <a:txBody>
                    <a:bodyPr/>
                    <a:lstStyle/>
                    <a:p>
                      <a:endParaRPr lang="en-US" dirty="0"/>
                    </a:p>
                  </a:txBody>
                  <a:tcPr/>
                </a:tc>
              </a:tr>
              <a:tr h="1295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Measures of student growth in </a:t>
                      </a:r>
                      <a:r>
                        <a:rPr lang="en-US" sz="1800" u="sng" dirty="0" smtClean="0"/>
                        <a:t>all</a:t>
                      </a:r>
                      <a:r>
                        <a:rPr lang="en-US" sz="1800" dirty="0" smtClean="0"/>
                        <a:t> content areas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txBody>
                  <a:tcPr/>
                </a:tc>
                <a:tc>
                  <a:txBody>
                    <a:bodyPr/>
                    <a:lstStyle/>
                    <a:p>
                      <a:endParaRPr lang="en-US" dirty="0"/>
                    </a:p>
                  </a:txBody>
                  <a:tcPr/>
                </a:tc>
              </a:tr>
              <a:tr h="1219200">
                <a:tc>
                  <a:txBody>
                    <a:bodyPr/>
                    <a:lstStyle/>
                    <a:p>
                      <a:r>
                        <a:rPr lang="en-US" sz="1800" dirty="0" smtClean="0"/>
                        <a:t>A common statewide process for identifying “effective” teachers and leaders</a:t>
                      </a:r>
                      <a:endParaRPr lang="en-US" sz="1800" dirty="0"/>
                    </a:p>
                  </a:txBody>
                  <a:tcPr/>
                </a:tc>
                <a:tc>
                  <a:txBody>
                    <a:bodyPr/>
                    <a:lstStyle/>
                    <a:p>
                      <a:endParaRPr lang="en-US" dirty="0"/>
                    </a:p>
                  </a:txBody>
                  <a:tcPr/>
                </a:tc>
              </a:tr>
            </a:tbl>
          </a:graphicData>
        </a:graphic>
      </p:graphicFrame>
      <p:sp>
        <p:nvSpPr>
          <p:cNvPr id="6" name="TextBox 5"/>
          <p:cNvSpPr txBox="1"/>
          <p:nvPr/>
        </p:nvSpPr>
        <p:spPr>
          <a:xfrm>
            <a:off x="4572000" y="1447801"/>
            <a:ext cx="3886200" cy="1200329"/>
          </a:xfrm>
          <a:prstGeom prst="rect">
            <a:avLst/>
          </a:prstGeom>
          <a:solidFill>
            <a:srgbClr val="92D050"/>
          </a:solidFill>
        </p:spPr>
        <p:txBody>
          <a:bodyPr wrap="square" rtlCol="0">
            <a:spAutoFit/>
          </a:bodyPr>
          <a:lstStyle/>
          <a:p>
            <a:r>
              <a:rPr lang="en-US" b="1" dirty="0" smtClean="0"/>
              <a:t>Completed (Summer 2011)</a:t>
            </a:r>
          </a:p>
          <a:p>
            <a:r>
              <a:rPr lang="en-US" dirty="0" smtClean="0"/>
              <a:t>Added Sixth and Eighth Standards</a:t>
            </a:r>
          </a:p>
          <a:p>
            <a:endParaRPr lang="en-US" dirty="0" smtClean="0"/>
          </a:p>
          <a:p>
            <a:endParaRPr lang="en-US" dirty="0" smtClean="0"/>
          </a:p>
        </p:txBody>
      </p:sp>
      <p:sp>
        <p:nvSpPr>
          <p:cNvPr id="8" name="TextBox 7"/>
          <p:cNvSpPr txBox="1"/>
          <p:nvPr/>
        </p:nvSpPr>
        <p:spPr>
          <a:xfrm>
            <a:off x="4572000" y="2667001"/>
            <a:ext cx="3886200" cy="1261884"/>
          </a:xfrm>
          <a:prstGeom prst="rect">
            <a:avLst/>
          </a:prstGeom>
          <a:solidFill>
            <a:srgbClr val="92D050"/>
          </a:solidFill>
        </p:spPr>
        <p:txBody>
          <a:bodyPr wrap="square" rtlCol="0">
            <a:spAutoFit/>
          </a:bodyPr>
          <a:lstStyle/>
          <a:p>
            <a:r>
              <a:rPr lang="en-US" b="1" dirty="0" smtClean="0"/>
              <a:t>In Progress</a:t>
            </a:r>
            <a:r>
              <a:rPr lang="en-US" dirty="0" smtClean="0"/>
              <a:t> </a:t>
            </a:r>
            <a:r>
              <a:rPr lang="en-US" b="1" dirty="0" smtClean="0"/>
              <a:t>(2011-12)</a:t>
            </a:r>
          </a:p>
          <a:p>
            <a:r>
              <a:rPr lang="en-US" dirty="0" smtClean="0"/>
              <a:t>Measures of Student Learning Design Process </a:t>
            </a:r>
          </a:p>
          <a:p>
            <a:r>
              <a:rPr lang="en-US" dirty="0" smtClean="0"/>
              <a:t>(Phase One of Three Completed)</a:t>
            </a:r>
          </a:p>
          <a:p>
            <a:endParaRPr lang="en-US" sz="400" dirty="0" smtClean="0"/>
          </a:p>
        </p:txBody>
      </p:sp>
      <p:sp>
        <p:nvSpPr>
          <p:cNvPr id="9" name="TextBox 8"/>
          <p:cNvSpPr txBox="1"/>
          <p:nvPr/>
        </p:nvSpPr>
        <p:spPr>
          <a:xfrm>
            <a:off x="4572000" y="3962400"/>
            <a:ext cx="3915102" cy="1261884"/>
          </a:xfrm>
          <a:prstGeom prst="rect">
            <a:avLst/>
          </a:prstGeom>
          <a:solidFill>
            <a:srgbClr val="92D050"/>
          </a:solidFill>
        </p:spPr>
        <p:txBody>
          <a:bodyPr wrap="square" rtlCol="0">
            <a:spAutoFit/>
          </a:bodyPr>
          <a:lstStyle/>
          <a:p>
            <a:r>
              <a:rPr lang="en-US" b="1" dirty="0" smtClean="0"/>
              <a:t>Targeted for Completion</a:t>
            </a:r>
            <a:r>
              <a:rPr lang="en-US" dirty="0" smtClean="0"/>
              <a:t> </a:t>
            </a:r>
            <a:r>
              <a:rPr lang="en-US" b="1" dirty="0" smtClean="0"/>
              <a:t>(February 2012)</a:t>
            </a:r>
          </a:p>
          <a:p>
            <a:r>
              <a:rPr lang="en-US" dirty="0" smtClean="0"/>
              <a:t>Second Set of State Board Policies on Educator Effectiveness</a:t>
            </a:r>
          </a:p>
          <a:p>
            <a:pPr algn="ctr"/>
            <a:endParaRPr lang="en-US" sz="400" dirty="0" smtClean="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077200" cy="1524000"/>
          </a:xfrm>
        </p:spPr>
        <p:txBody>
          <a:bodyPr/>
          <a:lstStyle/>
          <a:p>
            <a:r>
              <a:rPr lang="en-US" dirty="0" smtClean="0"/>
              <a:t>Today’s Policies in Context of Overall Initiative</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What We Need</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14</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533400" y="1600200"/>
            <a:ext cx="8077200" cy="1692771"/>
          </a:xfrm>
          <a:prstGeom prst="rect">
            <a:avLst/>
          </a:prstGeom>
          <a:noFill/>
        </p:spPr>
        <p:txBody>
          <a:bodyPr wrap="square" rtlCol="0">
            <a:spAutoFit/>
          </a:bodyPr>
          <a:lstStyle/>
          <a:p>
            <a:endParaRPr lang="en-US" sz="2600" dirty="0" smtClean="0"/>
          </a:p>
          <a:p>
            <a:endParaRPr lang="en-US" sz="2600" dirty="0" smtClean="0"/>
          </a:p>
          <a:p>
            <a:endParaRPr lang="en-US" sz="2600" dirty="0" smtClean="0"/>
          </a:p>
          <a:p>
            <a:endParaRPr lang="en-US" sz="2600" dirty="0" smtClean="0"/>
          </a:p>
        </p:txBody>
      </p:sp>
      <p:graphicFrame>
        <p:nvGraphicFramePr>
          <p:cNvPr id="10" name="Table 9"/>
          <p:cNvGraphicFramePr>
            <a:graphicFrameLocks noGrp="1"/>
          </p:cNvGraphicFramePr>
          <p:nvPr>
            <p:extLst>
              <p:ext uri="{D42A27DB-BD31-4B8C-83A1-F6EECF244321}">
                <p14:modId xmlns:p14="http://schemas.microsoft.com/office/powerpoint/2010/main" xmlns="" val="1594701380"/>
              </p:ext>
            </p:extLst>
          </p:nvPr>
        </p:nvGraphicFramePr>
        <p:xfrm>
          <a:off x="609600" y="1447801"/>
          <a:ext cx="7848600" cy="4114798"/>
        </p:xfrm>
        <a:graphic>
          <a:graphicData uri="http://schemas.openxmlformats.org/drawingml/2006/table">
            <a:tbl>
              <a:tblPr firstRow="1" bandRow="1">
                <a:tableStyleId>{22838BEF-8BB2-4498-84A7-C5851F593DF1}</a:tableStyleId>
              </a:tblPr>
              <a:tblGrid>
                <a:gridCol w="3505200"/>
                <a:gridCol w="4343400"/>
              </a:tblGrid>
              <a:tr h="13808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Required, standard, objective measurement of the effect each teacher has on each student’s learning</a:t>
                      </a:r>
                      <a:endParaRPr lang="en-US" sz="1800" b="1" dirty="0" smtClean="0">
                        <a:solidFill>
                          <a:schemeClr val="tx1"/>
                        </a:solidFill>
                      </a:endParaRPr>
                    </a:p>
                  </a:txBody>
                  <a:tcPr/>
                </a:tc>
                <a:tc>
                  <a:txBody>
                    <a:bodyPr/>
                    <a:lstStyle/>
                    <a:p>
                      <a:endParaRPr lang="en-US" dirty="0"/>
                    </a:p>
                  </a:txBody>
                  <a:tcPr/>
                </a:tc>
              </a:tr>
              <a:tr h="1408421">
                <a:tc>
                  <a:txBody>
                    <a:bodyPr/>
                    <a:lstStyle/>
                    <a:p>
                      <a:pPr marL="0" marR="0" indent="0" algn="l" defTabSz="914400" rtl="0" eaLnBrk="1" fontAlgn="auto" latinLnBrk="0" hangingPunct="1">
                        <a:lnSpc>
                          <a:spcPct val="100000"/>
                        </a:lnSpc>
                        <a:spcBef>
                          <a:spcPts val="0"/>
                        </a:spcBef>
                        <a:spcAft>
                          <a:spcPts val="0"/>
                        </a:spcAft>
                        <a:buClrTx/>
                        <a:buSzTx/>
                        <a:buFontTx/>
                        <a:buNone/>
                        <a:tabLst>
                          <a:tab pos="3490913" algn="l"/>
                        </a:tabLst>
                        <a:defRPr/>
                      </a:pPr>
                      <a:r>
                        <a:rPr lang="en-US" sz="1800" b="1" dirty="0" smtClean="0"/>
                        <a:t>Measures of student growth in </a:t>
                      </a:r>
                      <a:r>
                        <a:rPr lang="en-US" sz="1800" b="1" u="sng" dirty="0" smtClean="0"/>
                        <a:t>all</a:t>
                      </a:r>
                      <a:r>
                        <a:rPr lang="en-US" sz="1800" b="1" dirty="0" smtClean="0"/>
                        <a:t> content areas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txBody>
                  <a:tcPr/>
                </a:tc>
                <a:tc>
                  <a:txBody>
                    <a:bodyPr/>
                    <a:lstStyle/>
                    <a:p>
                      <a:endParaRPr lang="en-US" dirty="0"/>
                    </a:p>
                  </a:txBody>
                  <a:tcPr/>
                </a:tc>
              </a:tr>
              <a:tr h="1325573">
                <a:tc>
                  <a:txBody>
                    <a:bodyPr/>
                    <a:lstStyle/>
                    <a:p>
                      <a:pPr defTabSz="542925"/>
                      <a:r>
                        <a:rPr lang="en-US" sz="1800" b="1" dirty="0" smtClean="0"/>
                        <a:t>A common statewide process for identifying “effective” teachers and leaders</a:t>
                      </a:r>
                      <a:endParaRPr lang="en-US" sz="1800" b="1" dirty="0"/>
                    </a:p>
                  </a:txBody>
                  <a:tcPr/>
                </a:tc>
                <a:tc>
                  <a:txBody>
                    <a:bodyPr/>
                    <a:lstStyle/>
                    <a:p>
                      <a:endParaRPr lang="en-US" dirty="0"/>
                    </a:p>
                  </a:txBody>
                  <a:tcPr/>
                </a:tc>
              </a:tr>
            </a:tbl>
          </a:graphicData>
        </a:graphic>
      </p:graphicFrame>
      <p:sp>
        <p:nvSpPr>
          <p:cNvPr id="6" name="TextBox 5"/>
          <p:cNvSpPr txBox="1"/>
          <p:nvPr/>
        </p:nvSpPr>
        <p:spPr>
          <a:xfrm>
            <a:off x="4800600" y="1447801"/>
            <a:ext cx="3657600" cy="923330"/>
          </a:xfrm>
          <a:prstGeom prst="rect">
            <a:avLst/>
          </a:prstGeom>
          <a:solidFill>
            <a:srgbClr val="92D050"/>
          </a:solidFill>
        </p:spPr>
        <p:txBody>
          <a:bodyPr wrap="square" rtlCol="0">
            <a:spAutoFit/>
          </a:bodyPr>
          <a:lstStyle/>
          <a:p>
            <a:r>
              <a:rPr lang="en-US" b="1" dirty="0" smtClean="0"/>
              <a:t>Completed (Summer 2011)</a:t>
            </a:r>
          </a:p>
          <a:p>
            <a:r>
              <a:rPr lang="en-US" dirty="0" smtClean="0"/>
              <a:t>Added Sixth and Eighth Standards</a:t>
            </a:r>
          </a:p>
        </p:txBody>
      </p:sp>
      <p:sp>
        <p:nvSpPr>
          <p:cNvPr id="8" name="TextBox 7"/>
          <p:cNvSpPr txBox="1"/>
          <p:nvPr/>
        </p:nvSpPr>
        <p:spPr>
          <a:xfrm>
            <a:off x="4800600" y="2624316"/>
            <a:ext cx="3686502" cy="1261884"/>
          </a:xfrm>
          <a:prstGeom prst="rect">
            <a:avLst/>
          </a:prstGeom>
          <a:solidFill>
            <a:srgbClr val="92D050"/>
          </a:solidFill>
        </p:spPr>
        <p:txBody>
          <a:bodyPr wrap="square" rtlCol="0">
            <a:spAutoFit/>
          </a:bodyPr>
          <a:lstStyle/>
          <a:p>
            <a:r>
              <a:rPr lang="en-US" b="1" dirty="0" smtClean="0"/>
              <a:t>In Progress</a:t>
            </a:r>
            <a:r>
              <a:rPr lang="en-US" dirty="0" smtClean="0"/>
              <a:t> </a:t>
            </a:r>
            <a:r>
              <a:rPr lang="en-US" b="1" dirty="0" smtClean="0"/>
              <a:t>(2011-12)</a:t>
            </a:r>
          </a:p>
          <a:p>
            <a:r>
              <a:rPr lang="en-US" dirty="0" smtClean="0"/>
              <a:t>Measures of Student Learning Design Process </a:t>
            </a:r>
          </a:p>
          <a:p>
            <a:r>
              <a:rPr lang="en-US" dirty="0" smtClean="0"/>
              <a:t>(Phase One of Three Completed)</a:t>
            </a:r>
          </a:p>
          <a:p>
            <a:endParaRPr lang="en-US" sz="400" dirty="0" smtClean="0"/>
          </a:p>
        </p:txBody>
      </p:sp>
      <p:sp>
        <p:nvSpPr>
          <p:cNvPr id="9" name="TextBox 8"/>
          <p:cNvSpPr txBox="1"/>
          <p:nvPr/>
        </p:nvSpPr>
        <p:spPr>
          <a:xfrm>
            <a:off x="4800600" y="4191000"/>
            <a:ext cx="3686502" cy="1261884"/>
          </a:xfrm>
          <a:prstGeom prst="rect">
            <a:avLst/>
          </a:prstGeom>
          <a:solidFill>
            <a:srgbClr val="92D050"/>
          </a:solidFill>
        </p:spPr>
        <p:txBody>
          <a:bodyPr wrap="square" rtlCol="0">
            <a:spAutoFit/>
          </a:bodyPr>
          <a:lstStyle/>
          <a:p>
            <a:r>
              <a:rPr lang="en-US" b="1" dirty="0" smtClean="0"/>
              <a:t>Targeted for Completion</a:t>
            </a:r>
            <a:r>
              <a:rPr lang="en-US" dirty="0" smtClean="0"/>
              <a:t> </a:t>
            </a:r>
            <a:r>
              <a:rPr lang="en-US" b="1" dirty="0" smtClean="0"/>
              <a:t>(February 2012)</a:t>
            </a:r>
          </a:p>
          <a:p>
            <a:r>
              <a:rPr lang="en-US" dirty="0" smtClean="0"/>
              <a:t>Second Set of State Board Policies on Educator Effectiveness</a:t>
            </a:r>
          </a:p>
          <a:p>
            <a:pPr algn="ctr"/>
            <a:endParaRPr lang="en-US" sz="400" dirty="0" smtClean="0"/>
          </a:p>
        </p:txBody>
      </p:sp>
      <p:sp>
        <p:nvSpPr>
          <p:cNvPr id="4" name="Right Arrow 3"/>
          <p:cNvSpPr/>
          <p:nvPr/>
        </p:nvSpPr>
        <p:spPr bwMode="auto">
          <a:xfrm>
            <a:off x="4114800" y="1600200"/>
            <a:ext cx="457200" cy="617785"/>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1" name="Right Arrow 10"/>
          <p:cNvSpPr/>
          <p:nvPr/>
        </p:nvSpPr>
        <p:spPr bwMode="auto">
          <a:xfrm>
            <a:off x="4114800" y="2819400"/>
            <a:ext cx="457200" cy="617785"/>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2" name="Right Arrow 11"/>
          <p:cNvSpPr/>
          <p:nvPr/>
        </p:nvSpPr>
        <p:spPr bwMode="auto">
          <a:xfrm>
            <a:off x="4114800" y="4335215"/>
            <a:ext cx="457200" cy="617785"/>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What We Need</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15</a:t>
            </a:fld>
            <a:endParaRPr lang="en-US" sz="1200" dirty="0"/>
          </a:p>
        </p:txBody>
      </p:sp>
      <p:sp>
        <p:nvSpPr>
          <p:cNvPr id="5" name="TextBox 4"/>
          <p:cNvSpPr txBox="1"/>
          <p:nvPr/>
        </p:nvSpPr>
        <p:spPr>
          <a:xfrm>
            <a:off x="609600" y="956424"/>
            <a:ext cx="8001000" cy="5386090"/>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buFont typeface="Arial" pitchFamily="34" charset="0"/>
              <a:buChar char="•"/>
            </a:pPr>
            <a:r>
              <a:rPr lang="en-US" sz="4000" dirty="0" smtClean="0">
                <a:solidFill>
                  <a:prstClr val="black"/>
                </a:solidFill>
                <a:latin typeface="Arial" charset="0"/>
              </a:rPr>
              <a:t>Rating categories for the sixth and eighth standards</a:t>
            </a:r>
          </a:p>
          <a:p>
            <a:pPr fontAlgn="base">
              <a:spcBef>
                <a:spcPct val="0"/>
              </a:spcBef>
              <a:spcAft>
                <a:spcPct val="0"/>
              </a:spcAft>
            </a:pPr>
            <a:endParaRPr lang="en-US" sz="4000" dirty="0" smtClean="0">
              <a:solidFill>
                <a:prstClr val="black"/>
              </a:solidFill>
              <a:latin typeface="Arial" charset="0"/>
            </a:endParaRPr>
          </a:p>
          <a:p>
            <a:pPr fontAlgn="base">
              <a:spcBef>
                <a:spcPct val="0"/>
              </a:spcBef>
              <a:spcAft>
                <a:spcPct val="0"/>
              </a:spcAft>
              <a:buFont typeface="Arial" pitchFamily="34" charset="0"/>
              <a:buChar char="•"/>
            </a:pPr>
            <a:r>
              <a:rPr lang="en-US" sz="4000" dirty="0" smtClean="0">
                <a:solidFill>
                  <a:prstClr val="black"/>
                </a:solidFill>
                <a:latin typeface="Arial" charset="0"/>
              </a:rPr>
              <a:t>Statewide growth model</a:t>
            </a:r>
          </a:p>
          <a:p>
            <a:pPr fontAlgn="base">
              <a:spcBef>
                <a:spcPct val="0"/>
              </a:spcBef>
              <a:spcAft>
                <a:spcPct val="0"/>
              </a:spcAft>
            </a:pPr>
            <a:endParaRPr lang="en-US" sz="4000" dirty="0" smtClean="0">
              <a:solidFill>
                <a:prstClr val="black"/>
              </a:solidFill>
              <a:latin typeface="Arial" charset="0"/>
            </a:endParaRPr>
          </a:p>
          <a:p>
            <a:pPr fontAlgn="base">
              <a:spcBef>
                <a:spcPct val="0"/>
              </a:spcBef>
              <a:spcAft>
                <a:spcPct val="0"/>
              </a:spcAft>
              <a:buFont typeface="Arial" pitchFamily="34" charset="0"/>
              <a:buChar char="•"/>
            </a:pPr>
            <a:r>
              <a:rPr lang="en-US" sz="4000" dirty="0" smtClean="0">
                <a:solidFill>
                  <a:prstClr val="black"/>
                </a:solidFill>
                <a:latin typeface="Arial" charset="0"/>
              </a:rPr>
              <a:t>Statewide definitions of statuses of educators</a:t>
            </a:r>
          </a:p>
          <a:p>
            <a:pPr fontAlgn="base">
              <a:spcBef>
                <a:spcPct val="0"/>
              </a:spcBef>
              <a:spcAft>
                <a:spcPct val="0"/>
              </a:spcAft>
            </a:pPr>
            <a:endParaRPr lang="en-US" sz="4000" dirty="0" smtClean="0">
              <a:solidFill>
                <a:prstClr val="black"/>
              </a:solidFill>
              <a:latin typeface="Arial" charset="0"/>
            </a:endParaRP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077200" cy="1524000"/>
          </a:xfrm>
        </p:spPr>
        <p:txBody>
          <a:bodyPr/>
          <a:lstStyle/>
          <a:p>
            <a:r>
              <a:rPr lang="en-US" dirty="0" smtClean="0"/>
              <a:t>Proposal for Revisions to </a:t>
            </a:r>
            <a:br>
              <a:rPr lang="en-US" dirty="0" smtClean="0"/>
            </a:br>
            <a:r>
              <a:rPr lang="en-US" dirty="0" smtClean="0"/>
              <a:t>TCP-C-006</a:t>
            </a:r>
            <a:br>
              <a:rPr lang="en-US" dirty="0" smtClean="0"/>
            </a:br>
            <a:r>
              <a:rPr lang="en-US" dirty="0" smtClean="0"/>
              <a:t>Sixth and Eighth Standards</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Key Elements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17</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1447800"/>
            <a:ext cx="8077200" cy="3600986"/>
          </a:xfrm>
          <a:prstGeom prst="rect">
            <a:avLst/>
          </a:prstGeom>
          <a:noFill/>
        </p:spPr>
        <p:txBody>
          <a:bodyPr wrap="square" rtlCol="0">
            <a:spAutoFit/>
          </a:bodyPr>
          <a:lstStyle/>
          <a:p>
            <a:pPr marL="457200" indent="-457200">
              <a:buFont typeface="+mj-lt"/>
              <a:buAutoNum type="arabicPeriod"/>
            </a:pPr>
            <a:r>
              <a:rPr lang="en-US" sz="3000" dirty="0" smtClean="0">
                <a:latin typeface="+mj-lt"/>
              </a:rPr>
              <a:t>Yearly rating for teachers and administrators</a:t>
            </a:r>
            <a:endParaRPr lang="en-US" sz="2400" dirty="0" smtClean="0">
              <a:latin typeface="+mj-lt"/>
            </a:endParaRPr>
          </a:p>
          <a:p>
            <a:pPr marL="457200" indent="-457200"/>
            <a:endParaRPr lang="en-US" sz="3000" dirty="0" smtClean="0">
              <a:latin typeface="+mj-lt"/>
            </a:endParaRPr>
          </a:p>
          <a:p>
            <a:pPr marL="457200" indent="-457200"/>
            <a:r>
              <a:rPr lang="en-US" sz="3000" dirty="0" smtClean="0">
                <a:latin typeface="+mj-lt"/>
              </a:rPr>
              <a:t>2. Three rating categories</a:t>
            </a:r>
          </a:p>
          <a:p>
            <a:pPr marL="1371600" lvl="2" indent="-457200">
              <a:buFont typeface="Arial" pitchFamily="34" charset="0"/>
              <a:buChar char="•"/>
            </a:pPr>
            <a:r>
              <a:rPr lang="en-US" sz="3000" u="sng" dirty="0" smtClean="0">
                <a:latin typeface="+mj-lt"/>
              </a:rPr>
              <a:t>Does not meet</a:t>
            </a:r>
            <a:r>
              <a:rPr lang="en-US" sz="3000" dirty="0" smtClean="0">
                <a:latin typeface="+mj-lt"/>
              </a:rPr>
              <a:t> expected growth</a:t>
            </a:r>
          </a:p>
          <a:p>
            <a:pPr marL="1371600" lvl="2" indent="-457200">
              <a:buFont typeface="Arial" pitchFamily="34" charset="0"/>
              <a:buChar char="•"/>
            </a:pPr>
            <a:r>
              <a:rPr lang="en-US" sz="3000" u="sng" dirty="0" smtClean="0">
                <a:latin typeface="+mj-lt"/>
              </a:rPr>
              <a:t>Meets</a:t>
            </a:r>
            <a:r>
              <a:rPr lang="en-US" sz="3000" dirty="0" smtClean="0">
                <a:latin typeface="+mj-lt"/>
              </a:rPr>
              <a:t> expected growth</a:t>
            </a:r>
          </a:p>
          <a:p>
            <a:pPr marL="1371600" lvl="2" indent="-457200">
              <a:buFont typeface="Arial" pitchFamily="34" charset="0"/>
              <a:buChar char="•"/>
            </a:pPr>
            <a:r>
              <a:rPr lang="en-US" sz="3000" u="sng" dirty="0" smtClean="0">
                <a:latin typeface="+mj-lt"/>
              </a:rPr>
              <a:t>Exceeds</a:t>
            </a:r>
            <a:r>
              <a:rPr lang="en-US" sz="3000" dirty="0" smtClean="0">
                <a:latin typeface="+mj-lt"/>
              </a:rPr>
              <a:t> expected growth</a:t>
            </a:r>
          </a:p>
          <a:p>
            <a:pPr marL="342900" indent="-342900"/>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Student Growth Value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18</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1778886"/>
            <a:ext cx="8077200" cy="3816429"/>
          </a:xfrm>
          <a:prstGeom prst="rect">
            <a:avLst/>
          </a:prstGeom>
          <a:noFill/>
        </p:spPr>
        <p:txBody>
          <a:bodyPr wrap="square" rtlCol="0">
            <a:spAutoFit/>
          </a:bodyPr>
          <a:lstStyle/>
          <a:p>
            <a:pPr marL="457200" indent="-457200"/>
            <a:r>
              <a:rPr lang="en-US" sz="3500" dirty="0" smtClean="0">
                <a:latin typeface="+mj-lt"/>
              </a:rPr>
              <a:t>Administrators: average for all students</a:t>
            </a:r>
          </a:p>
          <a:p>
            <a:pPr marL="457200" indent="-457200"/>
            <a:endParaRPr lang="en-US" sz="3500" dirty="0" smtClean="0">
              <a:latin typeface="+mj-lt"/>
            </a:endParaRPr>
          </a:p>
          <a:p>
            <a:pPr marL="457200" indent="-457200"/>
            <a:r>
              <a:rPr lang="en-US" sz="3500" dirty="0" smtClean="0">
                <a:latin typeface="+mj-lt"/>
              </a:rPr>
              <a:t>Teachers: three options for combining</a:t>
            </a:r>
          </a:p>
          <a:p>
            <a:pPr marL="914400" lvl="1" indent="-457200">
              <a:spcBef>
                <a:spcPts val="1200"/>
              </a:spcBef>
              <a:buFont typeface="Arial Bold" pitchFamily="34" charset="0"/>
              <a:buChar char="-"/>
            </a:pPr>
            <a:r>
              <a:rPr lang="en-US" sz="3200" dirty="0" smtClean="0"/>
              <a:t>Students (of the teacher)</a:t>
            </a:r>
          </a:p>
          <a:p>
            <a:pPr marL="914400" lvl="1" indent="-457200">
              <a:spcBef>
                <a:spcPts val="1200"/>
              </a:spcBef>
              <a:buFont typeface="Arial Bold" pitchFamily="34" charset="0"/>
              <a:buChar char="-"/>
            </a:pPr>
            <a:r>
              <a:rPr lang="en-US" sz="3200" dirty="0" smtClean="0"/>
              <a:t>School-wide (as above)</a:t>
            </a:r>
          </a:p>
          <a:p>
            <a:pPr marL="457200" indent="-457200"/>
            <a:endParaRPr lang="en-US" sz="3500" dirty="0" smtClean="0">
              <a:latin typeface="+mj-lt"/>
            </a:endParaRPr>
          </a:p>
          <a:p>
            <a:pPr marL="342900" indent="-342900"/>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Three Options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19</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609600" y="1334808"/>
            <a:ext cx="7772400" cy="400110"/>
          </a:xfrm>
          <a:prstGeom prst="rect">
            <a:avLst/>
          </a:prstGeom>
          <a:noFill/>
        </p:spPr>
        <p:txBody>
          <a:bodyPr wrap="square" rtlCol="0">
            <a:spAutoFit/>
          </a:bodyPr>
          <a:lstStyle/>
          <a:p>
            <a:r>
              <a:rPr lang="en-US" sz="2000" dirty="0" smtClean="0"/>
              <a:t>The student growth value could be:</a:t>
            </a:r>
          </a:p>
        </p:txBody>
      </p:sp>
      <p:graphicFrame>
        <p:nvGraphicFramePr>
          <p:cNvPr id="11" name="Diagram 10"/>
          <p:cNvGraphicFramePr/>
          <p:nvPr/>
        </p:nvGraphicFramePr>
        <p:xfrm>
          <a:off x="533400" y="1600200"/>
          <a:ext cx="8001000" cy="342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bwMode="auto">
          <a:xfrm>
            <a:off x="533400" y="3810000"/>
            <a:ext cx="2438400" cy="2102068"/>
          </a:xfrm>
          <a:prstGeom prst="rect">
            <a:avLst/>
          </a:prstGeom>
          <a:solidFill>
            <a:srgbClr val="40C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9" name="Rectangle 8"/>
          <p:cNvSpPr/>
          <p:nvPr/>
        </p:nvSpPr>
        <p:spPr bwMode="auto">
          <a:xfrm>
            <a:off x="533400" y="3429000"/>
            <a:ext cx="2438400" cy="381000"/>
          </a:xfrm>
          <a:prstGeom prst="rect">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0" name="TextBox 9"/>
          <p:cNvSpPr txBox="1"/>
          <p:nvPr/>
        </p:nvSpPr>
        <p:spPr>
          <a:xfrm>
            <a:off x="533400" y="4572000"/>
            <a:ext cx="2438400" cy="369332"/>
          </a:xfrm>
          <a:prstGeom prst="rect">
            <a:avLst/>
          </a:prstGeom>
          <a:noFill/>
        </p:spPr>
        <p:txBody>
          <a:bodyPr wrap="square" rtlCol="0">
            <a:spAutoFit/>
          </a:bodyPr>
          <a:lstStyle/>
          <a:p>
            <a:r>
              <a:rPr lang="en-US" dirty="0" smtClean="0"/>
              <a:t>90% Individual</a:t>
            </a:r>
            <a:endParaRPr lang="en-US" dirty="0"/>
          </a:p>
        </p:txBody>
      </p:sp>
      <p:sp>
        <p:nvSpPr>
          <p:cNvPr id="12" name="Rectangle 11"/>
          <p:cNvSpPr/>
          <p:nvPr/>
        </p:nvSpPr>
        <p:spPr bwMode="auto">
          <a:xfrm>
            <a:off x="3352800" y="3886200"/>
            <a:ext cx="2362200" cy="2025868"/>
          </a:xfrm>
          <a:prstGeom prst="rect">
            <a:avLst/>
          </a:prstGeom>
          <a:solidFill>
            <a:srgbClr val="40C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3" name="Rectangle 12"/>
          <p:cNvSpPr/>
          <p:nvPr/>
        </p:nvSpPr>
        <p:spPr bwMode="auto">
          <a:xfrm>
            <a:off x="3352800" y="3429000"/>
            <a:ext cx="2362200" cy="609600"/>
          </a:xfrm>
          <a:prstGeom prst="rect">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5" name="Rectangle 14"/>
          <p:cNvSpPr/>
          <p:nvPr/>
        </p:nvSpPr>
        <p:spPr bwMode="auto">
          <a:xfrm>
            <a:off x="6172200" y="4191000"/>
            <a:ext cx="2286000" cy="1721068"/>
          </a:xfrm>
          <a:prstGeom prst="rect">
            <a:avLst/>
          </a:prstGeom>
          <a:solidFill>
            <a:srgbClr val="40C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6" name="Rectangle 15"/>
          <p:cNvSpPr/>
          <p:nvPr/>
        </p:nvSpPr>
        <p:spPr bwMode="auto">
          <a:xfrm>
            <a:off x="6172200" y="3429000"/>
            <a:ext cx="2286000" cy="806668"/>
          </a:xfrm>
          <a:prstGeom prst="rect">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8" name="TextBox 17"/>
          <p:cNvSpPr txBox="1"/>
          <p:nvPr/>
        </p:nvSpPr>
        <p:spPr>
          <a:xfrm>
            <a:off x="533400" y="3505200"/>
            <a:ext cx="2438400" cy="369332"/>
          </a:xfrm>
          <a:prstGeom prst="rect">
            <a:avLst/>
          </a:prstGeom>
          <a:noFill/>
        </p:spPr>
        <p:txBody>
          <a:bodyPr wrap="square" rtlCol="0">
            <a:spAutoFit/>
          </a:bodyPr>
          <a:lstStyle/>
          <a:p>
            <a:r>
              <a:rPr lang="en-US" dirty="0" smtClean="0"/>
              <a:t>10% School-Wide</a:t>
            </a:r>
          </a:p>
        </p:txBody>
      </p:sp>
      <p:sp>
        <p:nvSpPr>
          <p:cNvPr id="19" name="TextBox 18"/>
          <p:cNvSpPr txBox="1"/>
          <p:nvPr/>
        </p:nvSpPr>
        <p:spPr>
          <a:xfrm>
            <a:off x="3352800" y="4585136"/>
            <a:ext cx="2438400" cy="369332"/>
          </a:xfrm>
          <a:prstGeom prst="rect">
            <a:avLst/>
          </a:prstGeom>
          <a:noFill/>
        </p:spPr>
        <p:txBody>
          <a:bodyPr wrap="square" rtlCol="0">
            <a:spAutoFit/>
          </a:bodyPr>
          <a:lstStyle/>
          <a:p>
            <a:r>
              <a:rPr lang="en-US" dirty="0" smtClean="0"/>
              <a:t>80% Individual</a:t>
            </a:r>
            <a:endParaRPr lang="en-US" dirty="0"/>
          </a:p>
        </p:txBody>
      </p:sp>
      <p:sp>
        <p:nvSpPr>
          <p:cNvPr id="20" name="TextBox 19"/>
          <p:cNvSpPr txBox="1"/>
          <p:nvPr/>
        </p:nvSpPr>
        <p:spPr>
          <a:xfrm>
            <a:off x="3352800" y="3581400"/>
            <a:ext cx="2438400" cy="369332"/>
          </a:xfrm>
          <a:prstGeom prst="rect">
            <a:avLst/>
          </a:prstGeom>
          <a:noFill/>
        </p:spPr>
        <p:txBody>
          <a:bodyPr wrap="square" rtlCol="0">
            <a:spAutoFit/>
          </a:bodyPr>
          <a:lstStyle/>
          <a:p>
            <a:r>
              <a:rPr lang="en-US" dirty="0" smtClean="0"/>
              <a:t>20% School-Wide</a:t>
            </a:r>
          </a:p>
        </p:txBody>
      </p:sp>
      <p:sp>
        <p:nvSpPr>
          <p:cNvPr id="21" name="TextBox 20"/>
          <p:cNvSpPr txBox="1"/>
          <p:nvPr/>
        </p:nvSpPr>
        <p:spPr>
          <a:xfrm>
            <a:off x="6172200" y="3657600"/>
            <a:ext cx="2438400" cy="369332"/>
          </a:xfrm>
          <a:prstGeom prst="rect">
            <a:avLst/>
          </a:prstGeom>
          <a:noFill/>
        </p:spPr>
        <p:txBody>
          <a:bodyPr wrap="square" rtlCol="0">
            <a:spAutoFit/>
          </a:bodyPr>
          <a:lstStyle/>
          <a:p>
            <a:r>
              <a:rPr lang="en-US" dirty="0" smtClean="0"/>
              <a:t>30% School-Wide</a:t>
            </a:r>
          </a:p>
        </p:txBody>
      </p:sp>
      <p:sp>
        <p:nvSpPr>
          <p:cNvPr id="22" name="TextBox 21"/>
          <p:cNvSpPr txBox="1"/>
          <p:nvPr/>
        </p:nvSpPr>
        <p:spPr>
          <a:xfrm>
            <a:off x="6172200" y="4582506"/>
            <a:ext cx="2438400" cy="369332"/>
          </a:xfrm>
          <a:prstGeom prst="rect">
            <a:avLst/>
          </a:prstGeom>
          <a:noFill/>
        </p:spPr>
        <p:txBody>
          <a:bodyPr wrap="square" rtlCol="0">
            <a:spAutoFit/>
          </a:bodyPr>
          <a:lstStyle/>
          <a:p>
            <a:r>
              <a:rPr lang="en-US" dirty="0" smtClean="0"/>
              <a:t>70% Individual</a:t>
            </a:r>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6548"/>
            <a:ext cx="8077200" cy="1524000"/>
          </a:xfrm>
        </p:spPr>
        <p:txBody>
          <a:bodyPr/>
          <a:lstStyle/>
          <a:p>
            <a:pPr algn="l"/>
            <a:r>
              <a:rPr lang="en-US" dirty="0" smtClean="0"/>
              <a:t>Agenda</a:t>
            </a:r>
            <a:endParaRPr lang="en-US" dirty="0"/>
          </a:p>
        </p:txBody>
      </p:sp>
      <p:sp>
        <p:nvSpPr>
          <p:cNvPr id="3" name="Content Placeholder 2"/>
          <p:cNvSpPr>
            <a:spLocks noGrp="1"/>
          </p:cNvSpPr>
          <p:nvPr>
            <p:ph idx="1"/>
          </p:nvPr>
        </p:nvSpPr>
        <p:spPr>
          <a:xfrm>
            <a:off x="533400" y="1445156"/>
            <a:ext cx="8077200" cy="3810000"/>
          </a:xfrm>
        </p:spPr>
        <p:txBody>
          <a:bodyPr/>
          <a:lstStyle/>
          <a:p>
            <a:pPr marL="514350" indent="-514350">
              <a:buAutoNum type="arabicPeriod"/>
            </a:pPr>
            <a:r>
              <a:rPr lang="en-US" sz="2000" dirty="0" smtClean="0"/>
              <a:t>Why are you here?</a:t>
            </a:r>
          </a:p>
          <a:p>
            <a:pPr marL="514350" indent="-514350">
              <a:buAutoNum type="arabicPeriod"/>
            </a:pPr>
            <a:r>
              <a:rPr lang="en-US" sz="2000" dirty="0" smtClean="0"/>
              <a:t>Communication Plan</a:t>
            </a:r>
          </a:p>
          <a:p>
            <a:pPr marL="514350" indent="-514350">
              <a:buFontTx/>
              <a:buAutoNum type="arabicPeriod"/>
            </a:pPr>
            <a:r>
              <a:rPr lang="en-US" sz="2000" dirty="0" smtClean="0"/>
              <a:t>Educator Effectiveness Context and Policies</a:t>
            </a:r>
          </a:p>
          <a:p>
            <a:pPr marL="514350" indent="-514350">
              <a:buAutoNum type="arabicPeriod"/>
            </a:pPr>
            <a:r>
              <a:rPr lang="en-US" sz="2000" dirty="0" smtClean="0"/>
              <a:t>Case Study</a:t>
            </a:r>
          </a:p>
          <a:p>
            <a:pPr marL="514350" indent="-514350">
              <a:buAutoNum type="arabicPeriod"/>
            </a:pPr>
            <a:r>
              <a:rPr lang="en-US" sz="2000" dirty="0" smtClean="0"/>
              <a:t>New Accountability Model - Indicators and </a:t>
            </a:r>
            <a:r>
              <a:rPr lang="en-US" sz="2000" dirty="0" smtClean="0"/>
              <a:t>Reporting</a:t>
            </a:r>
            <a:endParaRPr lang="en-US" sz="2000" dirty="0" smtClean="0"/>
          </a:p>
          <a:p>
            <a:pPr marL="514350" indent="-514350">
              <a:buAutoNum type="arabicPeriod"/>
            </a:pPr>
            <a:r>
              <a:rPr lang="en-US" sz="2000" dirty="0" smtClean="0"/>
              <a:t>Lunch</a:t>
            </a:r>
          </a:p>
          <a:p>
            <a:pPr marL="514350" indent="-514350">
              <a:buAutoNum type="arabicPeriod"/>
            </a:pPr>
            <a:r>
              <a:rPr lang="en-US" sz="2000" dirty="0" smtClean="0"/>
              <a:t>Measures of Student Learning</a:t>
            </a:r>
          </a:p>
          <a:p>
            <a:pPr marL="514350" indent="-514350">
              <a:buAutoNum type="arabicPeriod"/>
            </a:pPr>
            <a:r>
              <a:rPr lang="en-US" sz="2000" dirty="0" smtClean="0"/>
              <a:t>New Accountability Model - ESEA </a:t>
            </a:r>
            <a:r>
              <a:rPr lang="en-US" sz="2000" dirty="0" smtClean="0"/>
              <a:t>Waivers</a:t>
            </a:r>
            <a:endParaRPr lang="en-US" sz="2000" dirty="0" smtClean="0"/>
          </a:p>
          <a:p>
            <a:pPr marL="514350" indent="-514350">
              <a:buAutoNum type="arabicPeriod"/>
            </a:pPr>
            <a:r>
              <a:rPr lang="en-US" sz="2000" dirty="0" smtClean="0"/>
              <a:t>How will you share with colleagues?</a:t>
            </a:r>
          </a:p>
          <a:p>
            <a:pPr marL="514350" indent="-514350">
              <a:buAutoNum type="arabicPeriod"/>
            </a:pPr>
            <a:endParaRPr lang="en-US" dirty="0" smtClean="0"/>
          </a:p>
          <a:p>
            <a:pPr marL="514350" indent="-514350">
              <a:buAutoNum type="arabicPeriod"/>
            </a:pPr>
            <a:endParaRPr lang="en-US" dirty="0" smtClean="0"/>
          </a:p>
          <a:p>
            <a:pPr marL="514350" indent="-514350">
              <a:buAutoNum type="arabicPeriod"/>
            </a:pPr>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sz="3600" dirty="0" smtClean="0"/>
              <a:t>Educator Effectiveness Work Group</a:t>
            </a:r>
            <a:endParaRPr lang="en-US" sz="3600"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20</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918150"/>
            <a:ext cx="8077200" cy="3062377"/>
          </a:xfrm>
          <a:prstGeom prst="rect">
            <a:avLst/>
          </a:prstGeom>
          <a:noFill/>
        </p:spPr>
        <p:txBody>
          <a:bodyPr wrap="square" rtlCol="0">
            <a:spAutoFit/>
          </a:bodyPr>
          <a:lstStyle/>
          <a:p>
            <a:pPr marL="457200" indent="-457200"/>
            <a:r>
              <a:rPr lang="en-US" sz="3500" dirty="0" smtClean="0">
                <a:latin typeface="+mj-lt"/>
              </a:rPr>
              <a:t>The Work Group members were divided between Option One (90% individual; 10% school-wide) and Option Three (70% individual; 30% school-wide)</a:t>
            </a:r>
            <a:endParaRPr lang="en-US" sz="3200" dirty="0" smtClean="0"/>
          </a:p>
          <a:p>
            <a:pPr marL="457200" indent="-457200"/>
            <a:endParaRPr lang="en-US" sz="3500" dirty="0" smtClean="0">
              <a:latin typeface="+mj-lt"/>
            </a:endParaRPr>
          </a:p>
          <a:p>
            <a:pPr marL="342900" indent="-342900"/>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Option One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21</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271744"/>
            <a:ext cx="8077200" cy="4678204"/>
          </a:xfrm>
          <a:prstGeom prst="rect">
            <a:avLst/>
          </a:prstGeom>
          <a:noFill/>
        </p:spPr>
        <p:txBody>
          <a:bodyPr wrap="square" rtlCol="0">
            <a:spAutoFit/>
          </a:bodyPr>
          <a:lstStyle/>
          <a:p>
            <a:pPr marL="457200" indent="-457200"/>
            <a:r>
              <a:rPr lang="en-US" sz="2800" b="1" dirty="0" smtClean="0">
                <a:latin typeface="+mj-lt"/>
              </a:rPr>
              <a:t>Pros:</a:t>
            </a:r>
          </a:p>
          <a:p>
            <a:pPr marL="457200" indent="-457200">
              <a:buFont typeface="Arial" pitchFamily="34" charset="0"/>
              <a:buChar char="•"/>
            </a:pPr>
            <a:r>
              <a:rPr lang="en-US" sz="2800" dirty="0" smtClean="0">
                <a:latin typeface="+mj-lt"/>
              </a:rPr>
              <a:t>Bases an individual’s evaluation heavily on an individual’s student growth value</a:t>
            </a:r>
          </a:p>
          <a:p>
            <a:pPr marL="457200" indent="-457200">
              <a:buFont typeface="Arial" pitchFamily="34" charset="0"/>
              <a:buChar char="•"/>
            </a:pPr>
            <a:r>
              <a:rPr lang="en-US" sz="2800" dirty="0" smtClean="0">
                <a:latin typeface="+mj-lt"/>
              </a:rPr>
              <a:t>Recognizes one teacher’s ability to influence an entire faculty</a:t>
            </a:r>
          </a:p>
          <a:p>
            <a:pPr marL="457200" indent="-457200"/>
            <a:endParaRPr lang="en-US" sz="2800" dirty="0" smtClean="0">
              <a:latin typeface="+mj-lt"/>
            </a:endParaRPr>
          </a:p>
          <a:p>
            <a:pPr marL="457200" indent="-457200"/>
            <a:r>
              <a:rPr lang="en-US" sz="2800" b="1" dirty="0" smtClean="0">
                <a:latin typeface="+mj-lt"/>
              </a:rPr>
              <a:t>Cons:</a:t>
            </a:r>
          </a:p>
          <a:p>
            <a:pPr marL="457200" indent="-457200">
              <a:buFont typeface="Arial" pitchFamily="34" charset="0"/>
              <a:buChar char="•"/>
            </a:pPr>
            <a:r>
              <a:rPr lang="en-US" sz="2800" dirty="0" smtClean="0">
                <a:latin typeface="+mj-lt"/>
              </a:rPr>
              <a:t>Incentivizes competition between teachers</a:t>
            </a:r>
          </a:p>
          <a:p>
            <a:pPr marL="457200" indent="-457200">
              <a:buFont typeface="Arial" pitchFamily="34" charset="0"/>
              <a:buChar char="•"/>
            </a:pPr>
            <a:r>
              <a:rPr lang="en-US" sz="2800" dirty="0" smtClean="0">
                <a:latin typeface="+mj-lt"/>
              </a:rPr>
              <a:t>Fails to recognize collaboration in PLCs</a:t>
            </a:r>
            <a:endParaRPr lang="en-US" sz="2800" dirty="0" smtClean="0"/>
          </a:p>
          <a:p>
            <a:pPr marL="457200" indent="-457200"/>
            <a:endParaRPr lang="en-US" sz="2800" dirty="0" smtClean="0">
              <a:latin typeface="+mj-lt"/>
            </a:endParaRPr>
          </a:p>
          <a:p>
            <a:pPr marL="342900" indent="-342900"/>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Option Three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22</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271744"/>
            <a:ext cx="8077200" cy="5201424"/>
          </a:xfrm>
          <a:prstGeom prst="rect">
            <a:avLst/>
          </a:prstGeom>
          <a:noFill/>
        </p:spPr>
        <p:txBody>
          <a:bodyPr wrap="square" rtlCol="0">
            <a:spAutoFit/>
          </a:bodyPr>
          <a:lstStyle/>
          <a:p>
            <a:pPr marL="457200" indent="-457200"/>
            <a:r>
              <a:rPr lang="en-US" sz="2600" b="1" dirty="0" smtClean="0">
                <a:latin typeface="+mj-lt"/>
              </a:rPr>
              <a:t>Pros:</a:t>
            </a:r>
          </a:p>
          <a:p>
            <a:pPr marL="457200" indent="-457200">
              <a:buFont typeface="Arial" pitchFamily="34" charset="0"/>
              <a:buChar char="•"/>
            </a:pPr>
            <a:r>
              <a:rPr lang="en-US" sz="2600" dirty="0" smtClean="0">
                <a:latin typeface="+mj-lt"/>
              </a:rPr>
              <a:t>Incentivizes a school-wide sense of responsibility for the education of all students</a:t>
            </a:r>
          </a:p>
          <a:p>
            <a:pPr marL="457200" indent="-457200">
              <a:buFont typeface="Arial" pitchFamily="34" charset="0"/>
              <a:buChar char="•"/>
            </a:pPr>
            <a:r>
              <a:rPr lang="en-US" sz="2600" dirty="0" smtClean="0">
                <a:latin typeface="+mj-lt"/>
              </a:rPr>
              <a:t>Recognizes the important role of PLCs, mentor teachers, and other support programs</a:t>
            </a:r>
          </a:p>
          <a:p>
            <a:pPr marL="457200" indent="-457200"/>
            <a:endParaRPr lang="en-US" sz="2600" dirty="0" smtClean="0">
              <a:latin typeface="+mj-lt"/>
            </a:endParaRPr>
          </a:p>
          <a:p>
            <a:pPr marL="457200" indent="-457200"/>
            <a:r>
              <a:rPr lang="en-US" sz="2600" b="1" dirty="0" smtClean="0">
                <a:latin typeface="+mj-lt"/>
              </a:rPr>
              <a:t>Cons:</a:t>
            </a:r>
          </a:p>
          <a:p>
            <a:pPr marL="457200" indent="-457200">
              <a:buFont typeface="Arial" pitchFamily="34" charset="0"/>
              <a:buChar char="•"/>
            </a:pPr>
            <a:r>
              <a:rPr lang="en-US" sz="2600" dirty="0" smtClean="0">
                <a:latin typeface="+mj-lt"/>
              </a:rPr>
              <a:t>Fails to recognize that one teacher may not be able to influence an entire faculty</a:t>
            </a:r>
          </a:p>
          <a:p>
            <a:pPr marL="457200" indent="-457200">
              <a:buFont typeface="Arial" pitchFamily="34" charset="0"/>
              <a:buChar char="•"/>
            </a:pPr>
            <a:r>
              <a:rPr lang="en-US" sz="2600" dirty="0" smtClean="0">
                <a:latin typeface="+mj-lt"/>
              </a:rPr>
              <a:t>Makes an individual evaluation more dependent on a group outcome</a:t>
            </a:r>
            <a:endParaRPr lang="en-US" sz="2600" dirty="0" smtClean="0"/>
          </a:p>
          <a:p>
            <a:pPr marL="457200" indent="-457200"/>
            <a:endParaRPr lang="en-US" sz="2800" dirty="0" smtClean="0">
              <a:latin typeface="+mj-lt"/>
            </a:endParaRPr>
          </a:p>
          <a:p>
            <a:pPr marL="342900" indent="-342900"/>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077200" cy="1524000"/>
          </a:xfrm>
        </p:spPr>
        <p:txBody>
          <a:bodyPr/>
          <a:lstStyle/>
          <a:p>
            <a:r>
              <a:rPr lang="en-US" dirty="0" smtClean="0"/>
              <a:t>Proposal for Revisions to </a:t>
            </a:r>
            <a:br>
              <a:rPr lang="en-US" dirty="0" smtClean="0"/>
            </a:br>
            <a:r>
              <a:rPr lang="en-US" dirty="0" smtClean="0"/>
              <a:t>TCP-C-006</a:t>
            </a:r>
            <a:br>
              <a:rPr lang="en-US" dirty="0" smtClean="0"/>
            </a:br>
            <a:r>
              <a:rPr lang="en-US" dirty="0" smtClean="0"/>
              <a:t>Statewide Growth Model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The Overarching Question</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24</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2031142"/>
            <a:ext cx="8077200" cy="2554545"/>
          </a:xfrm>
          <a:prstGeom prst="rect">
            <a:avLst/>
          </a:prstGeom>
          <a:noFill/>
        </p:spPr>
        <p:txBody>
          <a:bodyPr wrap="square" rtlCol="0">
            <a:spAutoFit/>
          </a:bodyPr>
          <a:lstStyle/>
          <a:p>
            <a:pPr indent="-742950"/>
            <a:r>
              <a:rPr lang="en-US" sz="3200" dirty="0" smtClean="0"/>
              <a:t>Which student academic growth model should NC use to determine sixth and eighth standard ratings for teachers and principals?</a:t>
            </a:r>
          </a:p>
          <a:p>
            <a:pPr indent="-742950"/>
            <a:endParaRPr lang="en-US" sz="3200" dirty="0" smtClean="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Sub-Questions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25</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1524000"/>
            <a:ext cx="8077200" cy="3539430"/>
          </a:xfrm>
          <a:prstGeom prst="rect">
            <a:avLst/>
          </a:prstGeom>
          <a:noFill/>
        </p:spPr>
        <p:txBody>
          <a:bodyPr wrap="square" rtlCol="0">
            <a:spAutoFit/>
          </a:bodyPr>
          <a:lstStyle/>
          <a:p>
            <a:pPr indent="-742950"/>
            <a:r>
              <a:rPr lang="en-US" sz="3200" dirty="0" smtClean="0"/>
              <a:t>1.  Which student academic growth models demonstrate technical adequacy?</a:t>
            </a:r>
          </a:p>
          <a:p>
            <a:pPr indent="-742950"/>
            <a:endParaRPr lang="en-US" sz="3200" dirty="0" smtClean="0"/>
          </a:p>
          <a:p>
            <a:pPr indent="-742950"/>
            <a:r>
              <a:rPr lang="en-US" sz="3200" dirty="0" smtClean="0"/>
              <a:t>2.  Of those models that demonstrate technical adequacy, which meet other important criteria?</a:t>
            </a:r>
          </a:p>
          <a:p>
            <a:pPr indent="-742950"/>
            <a:endParaRPr lang="en-US" sz="3200" dirty="0" smtClean="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Value-Added Models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26</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1524000"/>
            <a:ext cx="8077200" cy="4031873"/>
          </a:xfrm>
          <a:prstGeom prst="rect">
            <a:avLst/>
          </a:prstGeom>
          <a:noFill/>
        </p:spPr>
        <p:txBody>
          <a:bodyPr wrap="square" rtlCol="0">
            <a:spAutoFit/>
          </a:bodyPr>
          <a:lstStyle/>
          <a:p>
            <a:pPr indent="-742950"/>
            <a:r>
              <a:rPr lang="en-US" sz="3200" dirty="0" smtClean="0"/>
              <a:t>Use links between teachers and their students</a:t>
            </a:r>
          </a:p>
          <a:p>
            <a:pPr indent="-742950"/>
            <a:endParaRPr lang="en-US" sz="3200" dirty="0" smtClean="0"/>
          </a:p>
          <a:p>
            <a:pPr indent="-742950"/>
            <a:r>
              <a:rPr lang="en-US" sz="3200" dirty="0" smtClean="0"/>
              <a:t>Predict a student’s score on an assessment </a:t>
            </a:r>
          </a:p>
          <a:p>
            <a:pPr indent="-742950"/>
            <a:endParaRPr lang="en-US" sz="3200" dirty="0" smtClean="0"/>
          </a:p>
          <a:p>
            <a:pPr indent="-742950"/>
            <a:r>
              <a:rPr lang="en-US" sz="3200" dirty="0" smtClean="0"/>
              <a:t>Attribute the difference between a predicted and actual score to above or below average instruction</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Question One:</a:t>
            </a:r>
            <a:br>
              <a:rPr lang="en-US" sz="4400" dirty="0" smtClean="0"/>
            </a:br>
            <a:r>
              <a:rPr lang="en-US" sz="4400" dirty="0" smtClean="0"/>
              <a:t>Which student academic growth models demonstrate technical adequacy?</a:t>
            </a:r>
            <a:br>
              <a:rPr lang="en-US" sz="4400" dirty="0" smtClean="0"/>
            </a:b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How to Answer Question One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28</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1839320"/>
            <a:ext cx="8077200" cy="2785378"/>
          </a:xfrm>
          <a:prstGeom prst="rect">
            <a:avLst/>
          </a:prstGeom>
          <a:noFill/>
        </p:spPr>
        <p:txBody>
          <a:bodyPr wrap="square" rtlCol="0">
            <a:spAutoFit/>
          </a:bodyPr>
          <a:lstStyle/>
          <a:p>
            <a:pPr indent="-742950"/>
            <a:r>
              <a:rPr lang="en-US" sz="2500" dirty="0" smtClean="0"/>
              <a:t>New, NC-specific study: Comparing Value-added Models For Estimating Teacher Effectiveness</a:t>
            </a:r>
          </a:p>
          <a:p>
            <a:pPr indent="-742950"/>
            <a:endParaRPr lang="en-US" sz="2500" dirty="0" smtClean="0"/>
          </a:p>
          <a:p>
            <a:pPr indent="-742950"/>
            <a:r>
              <a:rPr lang="en-US" sz="2500" dirty="0" smtClean="0"/>
              <a:t>Study completed by Drs. Rose, Henry, and </a:t>
            </a:r>
            <a:r>
              <a:rPr lang="en-US" sz="2500" dirty="0" err="1" smtClean="0"/>
              <a:t>Lauen</a:t>
            </a:r>
            <a:r>
              <a:rPr lang="en-US" sz="2500" dirty="0" smtClean="0"/>
              <a:t> of the University of North Carolina at Chapel Hill</a:t>
            </a:r>
          </a:p>
          <a:p>
            <a:pPr indent="-742950"/>
            <a:endParaRPr lang="en-US" sz="2500" dirty="0" smtClean="0"/>
          </a:p>
          <a:p>
            <a:pPr indent="-742950"/>
            <a:r>
              <a:rPr lang="en-US" sz="2500" dirty="0" smtClean="0"/>
              <a:t>Part of Race to the Top Evaluation</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Answer to Question One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29</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609600" y="1460936"/>
            <a:ext cx="8077200" cy="4431983"/>
          </a:xfrm>
          <a:prstGeom prst="rect">
            <a:avLst/>
          </a:prstGeom>
          <a:noFill/>
        </p:spPr>
        <p:txBody>
          <a:bodyPr wrap="square" rtlCol="0">
            <a:spAutoFit/>
          </a:bodyPr>
          <a:lstStyle/>
          <a:p>
            <a:pPr indent="-742950"/>
            <a:endParaRPr lang="en-US" sz="2000" dirty="0" smtClean="0"/>
          </a:p>
          <a:p>
            <a:pPr indent="-742950"/>
            <a:r>
              <a:rPr lang="en-US" sz="3600" dirty="0" smtClean="0"/>
              <a:t>The </a:t>
            </a:r>
            <a:r>
              <a:rPr lang="en-US" sz="3600" b="1" dirty="0" smtClean="0"/>
              <a:t>HLM3, URM, and SFE </a:t>
            </a:r>
            <a:r>
              <a:rPr lang="en-US" sz="3600" dirty="0" smtClean="0"/>
              <a:t>are all technically adequate models to be used for determining sixth and eighth standard ratings for teachers and principals</a:t>
            </a:r>
          </a:p>
          <a:p>
            <a:pPr indent="-742950"/>
            <a:endParaRPr lang="en-US" sz="2500" dirty="0" smtClean="0"/>
          </a:p>
          <a:p>
            <a:pPr indent="-742950"/>
            <a:endParaRPr lang="en-US" sz="3200" dirty="0" smtClean="0"/>
          </a:p>
          <a:p>
            <a:pPr indent="-742950"/>
            <a:endParaRPr lang="en-US" sz="2500" dirty="0" smtClean="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604" y="2180842"/>
            <a:ext cx="7772400" cy="1295400"/>
          </a:xfrm>
        </p:spPr>
        <p:txBody>
          <a:bodyPr/>
          <a:lstStyle/>
          <a:p>
            <a:pPr lvl="0"/>
            <a:r>
              <a:rPr lang="en-US" u="sng" dirty="0" smtClean="0"/>
              <a:t>Why</a:t>
            </a:r>
            <a:r>
              <a:rPr lang="en-US" dirty="0" smtClean="0"/>
              <a:t> are you here?</a:t>
            </a:r>
            <a:br>
              <a:rPr lang="en-US" dirty="0" smtClean="0"/>
            </a:br>
            <a:r>
              <a:rPr lang="en-US" dirty="0" smtClean="0"/>
              <a:t/>
            </a:r>
            <a:br>
              <a:rPr lang="en-US" dirty="0" smtClean="0"/>
            </a:br>
            <a:r>
              <a:rPr lang="en-US" dirty="0" smtClean="0"/>
              <a:t/>
            </a:r>
            <a:br>
              <a:rPr lang="en-US" dirty="0" smtClean="0"/>
            </a:br>
            <a:endParaRPr lang="en-US" i="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Question Two:</a:t>
            </a:r>
            <a:br>
              <a:rPr lang="en-US" sz="4400" dirty="0" smtClean="0"/>
            </a:br>
            <a:r>
              <a:rPr lang="en-US" sz="4400" dirty="0" smtClean="0"/>
              <a:t> Of those models that demonstrate technical adequacy, which meet other important criteria? </a:t>
            </a:r>
            <a:br>
              <a:rPr lang="en-US" sz="4400" dirty="0" smtClean="0"/>
            </a:br>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How to Answer Question Two</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31</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1382106"/>
            <a:ext cx="8077200" cy="4401205"/>
          </a:xfrm>
          <a:prstGeom prst="rect">
            <a:avLst/>
          </a:prstGeom>
          <a:noFill/>
        </p:spPr>
        <p:txBody>
          <a:bodyPr wrap="square" rtlCol="0">
            <a:spAutoFit/>
          </a:bodyPr>
          <a:lstStyle/>
          <a:p>
            <a:pPr indent="-742950"/>
            <a:r>
              <a:rPr lang="en-US" sz="2800" dirty="0" smtClean="0"/>
              <a:t>Series of reports and recommendation by </a:t>
            </a:r>
            <a:r>
              <a:rPr lang="en-US" sz="2800" dirty="0" err="1" smtClean="0"/>
              <a:t>WestEd</a:t>
            </a:r>
            <a:r>
              <a:rPr lang="en-US" sz="2800" dirty="0" smtClean="0"/>
              <a:t>, a research and policy development non-profit agency selected by NCDPI to advise on selection of growth model </a:t>
            </a:r>
          </a:p>
          <a:p>
            <a:pPr indent="-742950"/>
            <a:endParaRPr lang="en-US" sz="2800" dirty="0" smtClean="0"/>
          </a:p>
          <a:p>
            <a:pPr indent="-742950"/>
            <a:r>
              <a:rPr lang="en-US" sz="2800" dirty="0" smtClean="0"/>
              <a:t>Dr. Carole Gallagher serves as lead consultant with support from technical and policy experts at </a:t>
            </a:r>
            <a:r>
              <a:rPr lang="en-US" sz="2800" dirty="0" err="1" smtClean="0"/>
              <a:t>WestEd</a:t>
            </a:r>
            <a:endParaRPr lang="en-US" sz="2800" dirty="0" smtClean="0"/>
          </a:p>
          <a:p>
            <a:pPr indent="-742950"/>
            <a:endParaRPr lang="en-US" sz="2800" dirty="0" smtClean="0"/>
          </a:p>
          <a:p>
            <a:pPr indent="-742950"/>
            <a:endParaRPr lang="en-US" sz="2800" dirty="0" smtClean="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Research Process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32</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609600" y="1460936"/>
            <a:ext cx="8077200" cy="4539704"/>
          </a:xfrm>
          <a:prstGeom prst="rect">
            <a:avLst/>
          </a:prstGeom>
          <a:noFill/>
        </p:spPr>
        <p:txBody>
          <a:bodyPr wrap="square" rtlCol="0">
            <a:spAutoFit/>
          </a:bodyPr>
          <a:lstStyle/>
          <a:p>
            <a:pPr indent="-742950"/>
            <a:r>
              <a:rPr lang="en-US" sz="2500" b="1" dirty="0" smtClean="0"/>
              <a:t>Phase One</a:t>
            </a:r>
            <a:r>
              <a:rPr lang="en-US" sz="2500" dirty="0" smtClean="0"/>
              <a:t>: Conduct literature review</a:t>
            </a:r>
          </a:p>
          <a:p>
            <a:pPr indent="-742950"/>
            <a:endParaRPr lang="en-US" sz="2500" dirty="0" smtClean="0"/>
          </a:p>
          <a:p>
            <a:pPr indent="-742950"/>
            <a:r>
              <a:rPr lang="en-US" sz="2500" b="1" dirty="0" smtClean="0"/>
              <a:t>Phase Two</a:t>
            </a:r>
            <a:r>
              <a:rPr lang="en-US" sz="2500" dirty="0" smtClean="0"/>
              <a:t>: Identify evaluation criteria, including those other than technical adequacy</a:t>
            </a:r>
          </a:p>
          <a:p>
            <a:pPr indent="-742950"/>
            <a:endParaRPr lang="en-US" sz="2500" dirty="0" smtClean="0"/>
          </a:p>
          <a:p>
            <a:pPr indent="-742950"/>
            <a:r>
              <a:rPr lang="en-US" sz="2500" b="1" dirty="0" smtClean="0"/>
              <a:t>Phase Three</a:t>
            </a:r>
            <a:r>
              <a:rPr lang="en-US" sz="2500" dirty="0" smtClean="0"/>
              <a:t>: Review UNC-CH report</a:t>
            </a:r>
          </a:p>
          <a:p>
            <a:pPr indent="-742950"/>
            <a:endParaRPr lang="en-US" sz="2500" dirty="0" smtClean="0"/>
          </a:p>
          <a:p>
            <a:pPr indent="-742950"/>
            <a:r>
              <a:rPr lang="en-US" sz="2500" b="1" dirty="0" smtClean="0"/>
              <a:t>Phase Four</a:t>
            </a:r>
            <a:r>
              <a:rPr lang="en-US" sz="2500" dirty="0" smtClean="0"/>
              <a:t>: Make recommendation for SBE adoption of statewide model</a:t>
            </a:r>
          </a:p>
          <a:p>
            <a:pPr indent="-742950"/>
            <a:endParaRPr lang="en-US" sz="3200" dirty="0" smtClean="0"/>
          </a:p>
          <a:p>
            <a:pPr indent="-742950"/>
            <a:endParaRPr lang="en-US" sz="3200" dirty="0" smtClean="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Phase One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33</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609600" y="1460936"/>
            <a:ext cx="8077200" cy="3877985"/>
          </a:xfrm>
          <a:prstGeom prst="rect">
            <a:avLst/>
          </a:prstGeom>
          <a:noFill/>
        </p:spPr>
        <p:txBody>
          <a:bodyPr wrap="square" rtlCol="0">
            <a:spAutoFit/>
          </a:bodyPr>
          <a:lstStyle/>
          <a:p>
            <a:pPr indent="-742950"/>
            <a:r>
              <a:rPr lang="en-US" sz="2500" b="1" dirty="0" smtClean="0"/>
              <a:t>Phase One</a:t>
            </a:r>
            <a:r>
              <a:rPr lang="en-US" sz="2500" dirty="0" smtClean="0"/>
              <a:t>: Conduct literature review</a:t>
            </a:r>
          </a:p>
          <a:p>
            <a:pPr indent="-742950"/>
            <a:endParaRPr lang="en-US" sz="2500" dirty="0" smtClean="0"/>
          </a:p>
          <a:p>
            <a:pPr lvl="0"/>
            <a:r>
              <a:rPr lang="en-US" sz="2800" dirty="0" smtClean="0"/>
              <a:t>Review of research literature that targeted theoretically and empirically based support for various statistical models of student growth</a:t>
            </a:r>
          </a:p>
          <a:p>
            <a:pPr lvl="0"/>
            <a:endParaRPr lang="en-US" sz="2800" dirty="0" smtClean="0"/>
          </a:p>
          <a:p>
            <a:pPr lvl="0"/>
            <a:r>
              <a:rPr lang="en-US" sz="2800" dirty="0" smtClean="0"/>
              <a:t>Identify the relative strengths and limitations of the models used most widely for the purpose of estimating teacher effectiveness.</a:t>
            </a:r>
            <a:endParaRPr lang="en-US" sz="2800" dirty="0"/>
          </a:p>
        </p:txBody>
      </p:sp>
      <p:cxnSp>
        <p:nvCxnSpPr>
          <p:cNvPr id="6" name="Straight Connector 5"/>
          <p:cNvCxnSpPr/>
          <p:nvPr/>
        </p:nvCxnSpPr>
        <p:spPr bwMode="auto">
          <a:xfrm>
            <a:off x="685800" y="2086302"/>
            <a:ext cx="76962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Phase Two</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34</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609600" y="1460936"/>
            <a:ext cx="8077200" cy="4739759"/>
          </a:xfrm>
          <a:prstGeom prst="rect">
            <a:avLst/>
          </a:prstGeom>
          <a:noFill/>
        </p:spPr>
        <p:txBody>
          <a:bodyPr wrap="square" rtlCol="0">
            <a:spAutoFit/>
          </a:bodyPr>
          <a:lstStyle/>
          <a:p>
            <a:pPr indent="-742950"/>
            <a:r>
              <a:rPr lang="en-US" sz="2500" b="1" dirty="0" smtClean="0"/>
              <a:t>Phase Two</a:t>
            </a:r>
            <a:r>
              <a:rPr lang="en-US" sz="2500" dirty="0" smtClean="0"/>
              <a:t>: Identify evaluation criteria, including those other than technical adequacy</a:t>
            </a:r>
          </a:p>
          <a:p>
            <a:pPr indent="-742950"/>
            <a:endParaRPr lang="en-US" sz="1100" dirty="0" smtClean="0"/>
          </a:p>
          <a:p>
            <a:pPr lvl="0" indent="-742950"/>
            <a:r>
              <a:rPr lang="en-US" sz="2400" dirty="0" smtClean="0"/>
              <a:t>Criteria include: </a:t>
            </a:r>
          </a:p>
          <a:p>
            <a:pPr lvl="0" indent="-742950">
              <a:buFont typeface="Arial" pitchFamily="34" charset="0"/>
              <a:buChar char="•"/>
            </a:pPr>
            <a:r>
              <a:rPr lang="en-US" sz="2400" dirty="0" smtClean="0"/>
              <a:t>Technical adequacy (validity, reliability, and fairness) </a:t>
            </a:r>
          </a:p>
          <a:p>
            <a:pPr lvl="0" indent="-742950"/>
            <a:r>
              <a:rPr lang="en-US" sz="2400" dirty="0" smtClean="0"/>
              <a:t>          of the model for the intended purpose</a:t>
            </a:r>
          </a:p>
          <a:p>
            <a:pPr lvl="0" indent="-742950">
              <a:buFont typeface="Arial" pitchFamily="34" charset="0"/>
              <a:buChar char="•"/>
            </a:pPr>
            <a:r>
              <a:rPr lang="en-US" sz="2400" dirty="0" smtClean="0"/>
              <a:t>Face validity with teachers and other stakeholders</a:t>
            </a:r>
          </a:p>
          <a:p>
            <a:pPr lvl="0" indent="-742950">
              <a:buFont typeface="Arial" pitchFamily="34" charset="0"/>
              <a:buChar char="•"/>
            </a:pPr>
            <a:r>
              <a:rPr lang="en-US" sz="2400" dirty="0" smtClean="0"/>
              <a:t>Theory- or research-based support</a:t>
            </a:r>
          </a:p>
          <a:p>
            <a:pPr lvl="0" indent="-742950">
              <a:buFont typeface="Arial" pitchFamily="34" charset="0"/>
              <a:buChar char="•"/>
            </a:pPr>
            <a:r>
              <a:rPr lang="en-US" sz="2400" dirty="0" smtClean="0"/>
              <a:t>Ease of use statewide for incorporating a measure of </a:t>
            </a:r>
          </a:p>
          <a:p>
            <a:pPr lvl="0" indent="-742950"/>
            <a:r>
              <a:rPr lang="en-US" sz="2400" dirty="0" smtClean="0"/>
              <a:t>         student growth in the NCEES</a:t>
            </a:r>
          </a:p>
          <a:p>
            <a:pPr lvl="0" indent="-742950">
              <a:buFont typeface="Arial" pitchFamily="34" charset="0"/>
              <a:buChar char="•"/>
            </a:pPr>
            <a:r>
              <a:rPr lang="en-US" sz="2400" dirty="0" smtClean="0"/>
              <a:t>Resource requirements</a:t>
            </a:r>
          </a:p>
          <a:p>
            <a:pPr lvl="0" indent="-742950">
              <a:buFont typeface="Arial" pitchFamily="34" charset="0"/>
              <a:buChar char="•"/>
            </a:pPr>
            <a:r>
              <a:rPr lang="en-US" sz="2400" dirty="0" smtClean="0"/>
              <a:t>Policy implications </a:t>
            </a:r>
          </a:p>
          <a:p>
            <a:pPr indent="-742950"/>
            <a:endParaRPr lang="en-US" sz="2500" dirty="0" smtClean="0"/>
          </a:p>
        </p:txBody>
      </p:sp>
      <p:cxnSp>
        <p:nvCxnSpPr>
          <p:cNvPr id="6" name="Straight Connector 5"/>
          <p:cNvCxnSpPr/>
          <p:nvPr/>
        </p:nvCxnSpPr>
        <p:spPr bwMode="auto">
          <a:xfrm>
            <a:off x="670034" y="2401622"/>
            <a:ext cx="76962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Phase Three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35</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609600" y="1460936"/>
            <a:ext cx="8077200" cy="3724096"/>
          </a:xfrm>
          <a:prstGeom prst="rect">
            <a:avLst/>
          </a:prstGeom>
          <a:noFill/>
        </p:spPr>
        <p:txBody>
          <a:bodyPr wrap="square" rtlCol="0">
            <a:spAutoFit/>
          </a:bodyPr>
          <a:lstStyle/>
          <a:p>
            <a:pPr indent="-742950"/>
            <a:r>
              <a:rPr lang="en-US" sz="2500" b="1" dirty="0" smtClean="0"/>
              <a:t>Phase Three</a:t>
            </a:r>
            <a:r>
              <a:rPr lang="en-US" sz="2500" dirty="0" smtClean="0"/>
              <a:t>: Review UNC-CH report</a:t>
            </a:r>
            <a:endParaRPr lang="en-US" sz="1100" dirty="0" smtClean="0"/>
          </a:p>
          <a:p>
            <a:endParaRPr lang="en-US" dirty="0" smtClean="0"/>
          </a:p>
          <a:p>
            <a:endParaRPr lang="en-US" dirty="0" smtClean="0"/>
          </a:p>
          <a:p>
            <a:pPr indent="-742950"/>
            <a:r>
              <a:rPr lang="en-US" sz="2500" dirty="0" err="1" smtClean="0"/>
              <a:t>WestEd</a:t>
            </a:r>
            <a:r>
              <a:rPr lang="en-US" sz="2500" dirty="0" smtClean="0"/>
              <a:t> technical experts agree with the methodology used in the study and praise the researchers for their extensive work</a:t>
            </a:r>
          </a:p>
          <a:p>
            <a:pPr indent="-742950"/>
            <a:endParaRPr lang="en-US" sz="2500" dirty="0" smtClean="0"/>
          </a:p>
          <a:p>
            <a:pPr indent="-742950"/>
            <a:r>
              <a:rPr lang="en-US" sz="2500" dirty="0" smtClean="0"/>
              <a:t>After reviewing the results of the various tests conducted, the experts agree with the three recommended models</a:t>
            </a:r>
          </a:p>
        </p:txBody>
      </p:sp>
      <p:cxnSp>
        <p:nvCxnSpPr>
          <p:cNvPr id="6" name="Straight Connector 5"/>
          <p:cNvCxnSpPr/>
          <p:nvPr/>
        </p:nvCxnSpPr>
        <p:spPr bwMode="auto">
          <a:xfrm>
            <a:off x="670034" y="2117834"/>
            <a:ext cx="76962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Phase Four</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36</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609600" y="1460936"/>
            <a:ext cx="8077200" cy="2015936"/>
          </a:xfrm>
          <a:prstGeom prst="rect">
            <a:avLst/>
          </a:prstGeom>
          <a:noFill/>
        </p:spPr>
        <p:txBody>
          <a:bodyPr wrap="square" rtlCol="0">
            <a:spAutoFit/>
          </a:bodyPr>
          <a:lstStyle/>
          <a:p>
            <a:pPr indent="-742950"/>
            <a:r>
              <a:rPr lang="en-US" sz="2500" b="1" dirty="0" smtClean="0"/>
              <a:t>Phase Four</a:t>
            </a:r>
            <a:r>
              <a:rPr lang="en-US" sz="2500" dirty="0" smtClean="0"/>
              <a:t>: Make recommendation for SBE adoption of statewide model</a:t>
            </a:r>
          </a:p>
          <a:p>
            <a:endParaRPr lang="en-US" sz="2500" dirty="0" smtClean="0"/>
          </a:p>
          <a:p>
            <a:pPr indent="-742950"/>
            <a:r>
              <a:rPr lang="en-US" sz="2500" dirty="0" smtClean="0"/>
              <a:t>When evaluated with the six criteria, the </a:t>
            </a:r>
            <a:r>
              <a:rPr lang="en-US" sz="2500" b="1" dirty="0" smtClean="0"/>
              <a:t>EVAAS URM and MRM </a:t>
            </a:r>
            <a:r>
              <a:rPr lang="en-US" sz="2500" dirty="0" smtClean="0"/>
              <a:t>are the most well-suited for statewide use</a:t>
            </a:r>
          </a:p>
        </p:txBody>
      </p:sp>
      <p:cxnSp>
        <p:nvCxnSpPr>
          <p:cNvPr id="6" name="Straight Connector 5"/>
          <p:cNvCxnSpPr/>
          <p:nvPr/>
        </p:nvCxnSpPr>
        <p:spPr bwMode="auto">
          <a:xfrm>
            <a:off x="670034" y="2385856"/>
            <a:ext cx="76962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Answer to Question Two</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37</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609600" y="1713192"/>
            <a:ext cx="8077200" cy="3924151"/>
          </a:xfrm>
          <a:prstGeom prst="rect">
            <a:avLst/>
          </a:prstGeom>
          <a:noFill/>
        </p:spPr>
        <p:txBody>
          <a:bodyPr wrap="square" rtlCol="0">
            <a:spAutoFit/>
          </a:bodyPr>
          <a:lstStyle/>
          <a:p>
            <a:pPr indent="-742950"/>
            <a:r>
              <a:rPr lang="en-US" sz="3200" dirty="0" smtClean="0"/>
              <a:t>The </a:t>
            </a:r>
            <a:r>
              <a:rPr lang="en-US" sz="3200" b="1" dirty="0" smtClean="0"/>
              <a:t>EVAAS URM and MRM </a:t>
            </a:r>
            <a:r>
              <a:rPr lang="en-US" sz="3200" dirty="0" smtClean="0"/>
              <a:t>are technically strong, already known to educators within NC, supported by research, function within existing budget constraints, can be easily added to the NCEES, and are  consistent with existing policy</a:t>
            </a:r>
          </a:p>
          <a:p>
            <a:pPr indent="-742950"/>
            <a:endParaRPr lang="en-US" sz="3200" dirty="0" smtClean="0"/>
          </a:p>
          <a:p>
            <a:pPr indent="-742950"/>
            <a:endParaRPr lang="en-US" sz="2500" dirty="0" smtClean="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The Overarching Question</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38</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2031142"/>
            <a:ext cx="8077200" cy="2554545"/>
          </a:xfrm>
          <a:prstGeom prst="rect">
            <a:avLst/>
          </a:prstGeom>
          <a:noFill/>
        </p:spPr>
        <p:txBody>
          <a:bodyPr wrap="square" rtlCol="0">
            <a:spAutoFit/>
          </a:bodyPr>
          <a:lstStyle/>
          <a:p>
            <a:pPr indent="-742950"/>
            <a:r>
              <a:rPr lang="en-US" sz="3200" dirty="0" smtClean="0"/>
              <a:t>Which student academic growth model should NC use to determine sixth and eighth standard ratings for teachers and principals?</a:t>
            </a:r>
          </a:p>
          <a:p>
            <a:pPr indent="-742950"/>
            <a:endParaRPr lang="en-US" sz="3200" dirty="0" smtClean="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Overall Recommendation</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39</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2031142"/>
            <a:ext cx="8077200" cy="2062103"/>
          </a:xfrm>
          <a:prstGeom prst="rect">
            <a:avLst/>
          </a:prstGeom>
          <a:noFill/>
        </p:spPr>
        <p:txBody>
          <a:bodyPr wrap="square" rtlCol="0">
            <a:spAutoFit/>
          </a:bodyPr>
          <a:lstStyle/>
          <a:p>
            <a:pPr indent="-742950"/>
            <a:r>
              <a:rPr lang="en-US" sz="3200" dirty="0" smtClean="0"/>
              <a:t>The SBE should adopt the EVAAS URM and MRM to determine sixth and eighth standard ratings for teachers and principals</a:t>
            </a:r>
          </a:p>
          <a:p>
            <a:pPr indent="-742950"/>
            <a:endParaRPr lang="en-US" sz="3200" dirty="0" smtClean="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604" y="2180842"/>
            <a:ext cx="7772400" cy="1295400"/>
          </a:xfrm>
        </p:spPr>
        <p:txBody>
          <a:bodyPr/>
          <a:lstStyle/>
          <a:p>
            <a:pPr lvl="0"/>
            <a:r>
              <a:rPr lang="en-US" dirty="0" smtClean="0"/>
              <a:t>Why are </a:t>
            </a:r>
            <a:r>
              <a:rPr lang="en-US" u="sng" dirty="0" smtClean="0"/>
              <a:t>you</a:t>
            </a:r>
            <a:r>
              <a:rPr lang="en-US" dirty="0" smtClean="0"/>
              <a:t> here?</a:t>
            </a:r>
            <a:br>
              <a:rPr lang="en-US" dirty="0" smtClean="0"/>
            </a:br>
            <a:r>
              <a:rPr lang="en-US" dirty="0" smtClean="0"/>
              <a:t/>
            </a:r>
            <a:br>
              <a:rPr lang="en-US" dirty="0" smtClean="0"/>
            </a:br>
            <a:r>
              <a:rPr lang="en-US" dirty="0" smtClean="0"/>
              <a:t/>
            </a:r>
            <a:br>
              <a:rPr lang="en-US" dirty="0" smtClean="0"/>
            </a:br>
            <a:endParaRPr lang="en-US" i="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077200" cy="1524000"/>
          </a:xfrm>
        </p:spPr>
        <p:txBody>
          <a:bodyPr/>
          <a:lstStyle/>
          <a:p>
            <a:r>
              <a:rPr lang="en-US" dirty="0" smtClean="0"/>
              <a:t>Proposal for Revisions to </a:t>
            </a:r>
            <a:br>
              <a:rPr lang="en-US" dirty="0" smtClean="0"/>
            </a:br>
            <a:r>
              <a:rPr lang="en-US" dirty="0" smtClean="0"/>
              <a:t>TCP-C-006</a:t>
            </a:r>
            <a:br>
              <a:rPr lang="en-US" dirty="0" smtClean="0"/>
            </a:br>
            <a:r>
              <a:rPr lang="en-US" dirty="0" smtClean="0"/>
              <a:t>Effectiveness Statuses</a:t>
            </a:r>
            <a:endParaRPr lang="en-US"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Three Statuses for Educators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41</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1636992"/>
            <a:ext cx="8077200" cy="3754874"/>
          </a:xfrm>
          <a:prstGeom prst="rect">
            <a:avLst/>
          </a:prstGeom>
          <a:noFill/>
        </p:spPr>
        <p:txBody>
          <a:bodyPr wrap="square" rtlCol="0">
            <a:spAutoFit/>
          </a:bodyPr>
          <a:lstStyle/>
          <a:p>
            <a:pPr marL="457200" indent="-457200">
              <a:buFont typeface="+mj-lt"/>
              <a:buAutoNum type="arabicPeriod"/>
            </a:pPr>
            <a:r>
              <a:rPr lang="en-US" sz="4400" dirty="0" smtClean="0">
                <a:latin typeface="+mj-lt"/>
              </a:rPr>
              <a:t>  In Need of Improvement</a:t>
            </a:r>
          </a:p>
          <a:p>
            <a:pPr marL="457200" indent="-457200">
              <a:buFont typeface="+mj-lt"/>
              <a:buAutoNum type="arabicPeriod"/>
            </a:pPr>
            <a:endParaRPr lang="en-US" sz="4400" dirty="0" smtClean="0">
              <a:latin typeface="+mj-lt"/>
            </a:endParaRPr>
          </a:p>
          <a:p>
            <a:pPr marL="457200" indent="-457200">
              <a:buFont typeface="+mj-lt"/>
              <a:buAutoNum type="arabicPeriod"/>
            </a:pPr>
            <a:r>
              <a:rPr lang="en-US" sz="4400" dirty="0" smtClean="0">
                <a:latin typeface="+mj-lt"/>
              </a:rPr>
              <a:t>  Effective</a:t>
            </a:r>
          </a:p>
          <a:p>
            <a:pPr marL="457200" indent="-457200">
              <a:buFont typeface="+mj-lt"/>
              <a:buAutoNum type="arabicPeriod"/>
            </a:pPr>
            <a:endParaRPr lang="en-US" sz="4400" dirty="0" smtClean="0">
              <a:latin typeface="+mj-lt"/>
            </a:endParaRPr>
          </a:p>
          <a:p>
            <a:pPr marL="457200" indent="-457200">
              <a:buFont typeface="+mj-lt"/>
              <a:buAutoNum type="arabicPeriod"/>
            </a:pPr>
            <a:r>
              <a:rPr lang="en-US" sz="4400" dirty="0" smtClean="0">
                <a:latin typeface="+mj-lt"/>
              </a:rPr>
              <a:t>  Highly Effective </a:t>
            </a:r>
          </a:p>
          <a:p>
            <a:pPr marL="342900" indent="-342900">
              <a:buAutoNum type="arabicPeriod"/>
            </a:pPr>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Sixth/Eighth Standard</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42</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Table 6"/>
          <p:cNvGraphicFramePr>
            <a:graphicFrameLocks noGrp="1"/>
          </p:cNvGraphicFramePr>
          <p:nvPr/>
        </p:nvGraphicFramePr>
        <p:xfrm>
          <a:off x="533400" y="3276600"/>
          <a:ext cx="7924800" cy="746760"/>
        </p:xfrm>
        <a:graphic>
          <a:graphicData uri="http://schemas.openxmlformats.org/drawingml/2006/table">
            <a:tbl>
              <a:tblPr firstRow="1" bandRow="1">
                <a:tableStyleId>{5C22544A-7EE6-4342-B048-85BDC9FD1C3A}</a:tableStyleId>
              </a:tblPr>
              <a:tblGrid>
                <a:gridCol w="1981200"/>
                <a:gridCol w="1981200"/>
                <a:gridCol w="1981200"/>
                <a:gridCol w="1981200"/>
              </a:tblGrid>
              <a:tr h="381000">
                <a:tc>
                  <a:txBody>
                    <a:bodyPr/>
                    <a:lstStyle/>
                    <a:p>
                      <a:r>
                        <a:rPr lang="en-US" dirty="0" smtClean="0">
                          <a:solidFill>
                            <a:schemeClr val="tx1"/>
                          </a:solidFill>
                        </a:rPr>
                        <a:t>Year</a:t>
                      </a:r>
                      <a:r>
                        <a:rPr lang="en-US" baseline="0" dirty="0" smtClean="0">
                          <a:solidFill>
                            <a:schemeClr val="tx1"/>
                          </a:solidFill>
                        </a:rPr>
                        <a:t> One</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Year Two</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Year Three</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Rolling Average</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600">
                <a:tc>
                  <a:txBody>
                    <a:bodyPr/>
                    <a:lstStyle/>
                    <a:p>
                      <a:r>
                        <a:rPr lang="en-US" dirty="0" smtClean="0">
                          <a:solidFill>
                            <a:schemeClr val="tx1"/>
                          </a:solidFill>
                        </a:rPr>
                        <a:t>1.2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.8</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1.0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1.0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533400" y="1676400"/>
            <a:ext cx="7924800" cy="1384995"/>
          </a:xfrm>
          <a:prstGeom prst="rect">
            <a:avLst/>
          </a:prstGeom>
          <a:noFill/>
        </p:spPr>
        <p:txBody>
          <a:bodyPr wrap="square" rtlCol="0">
            <a:spAutoFit/>
          </a:bodyPr>
          <a:lstStyle/>
          <a:p>
            <a:r>
              <a:rPr lang="en-US" sz="2800" dirty="0" smtClean="0"/>
              <a:t>To determine effectiveness, a three-year rolling average of student growth values will be calculated:</a:t>
            </a:r>
          </a:p>
        </p:txBody>
      </p:sp>
      <p:sp>
        <p:nvSpPr>
          <p:cNvPr id="9" name="TextBox 8"/>
          <p:cNvSpPr txBox="1"/>
          <p:nvPr/>
        </p:nvSpPr>
        <p:spPr>
          <a:xfrm>
            <a:off x="609600" y="4191000"/>
            <a:ext cx="7924800" cy="1384995"/>
          </a:xfrm>
          <a:prstGeom prst="rect">
            <a:avLst/>
          </a:prstGeom>
          <a:noFill/>
        </p:spPr>
        <p:txBody>
          <a:bodyPr wrap="square" rtlCol="0">
            <a:spAutoFit/>
          </a:bodyPr>
          <a:lstStyle/>
          <a:p>
            <a:r>
              <a:rPr lang="en-US" sz="2800" dirty="0" smtClean="0"/>
              <a:t>And a rating will be assigned:</a:t>
            </a:r>
          </a:p>
          <a:p>
            <a:endParaRPr lang="en-US" sz="2800" dirty="0" smtClean="0"/>
          </a:p>
          <a:p>
            <a:pPr algn="ctr"/>
            <a:r>
              <a:rPr lang="en-US" sz="2800" dirty="0" smtClean="0"/>
              <a:t>MEETS EXPECTED GROWTH</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sz="3800" dirty="0" smtClean="0"/>
              <a:t>In Need of Improvement </a:t>
            </a:r>
            <a:endParaRPr lang="en-US" sz="3800"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43</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Diagram 6"/>
          <p:cNvGraphicFramePr/>
          <p:nvPr>
            <p:extLst>
              <p:ext uri="{D42A27DB-BD31-4B8C-83A1-F6EECF244321}">
                <p14:modId xmlns:p14="http://schemas.microsoft.com/office/powerpoint/2010/main" xmlns="" val="1839480137"/>
              </p:ext>
            </p:extLst>
          </p:nvPr>
        </p:nvGraphicFramePr>
        <p:xfrm>
          <a:off x="762000" y="2039018"/>
          <a:ext cx="4953000" cy="35997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1143000" y="3505200"/>
            <a:ext cx="2514600" cy="646331"/>
          </a:xfrm>
          <a:prstGeom prst="rect">
            <a:avLst/>
          </a:prstGeom>
          <a:noFill/>
        </p:spPr>
        <p:txBody>
          <a:bodyPr wrap="square" rtlCol="0">
            <a:spAutoFit/>
          </a:bodyPr>
          <a:lstStyle/>
          <a:p>
            <a:pPr algn="ctr"/>
            <a:r>
              <a:rPr lang="en-US" sz="3600" dirty="0" smtClean="0">
                <a:solidFill>
                  <a:schemeClr val="accent1"/>
                </a:solidFill>
              </a:rPr>
              <a:t>And/or</a:t>
            </a:r>
            <a:endParaRPr lang="en-US" sz="3600" dirty="0">
              <a:solidFill>
                <a:schemeClr val="accent1"/>
              </a:solidFill>
            </a:endParaRPr>
          </a:p>
        </p:txBody>
      </p:sp>
      <p:grpSp>
        <p:nvGrpSpPr>
          <p:cNvPr id="4" name="Group 8"/>
          <p:cNvGrpSpPr/>
          <p:nvPr/>
        </p:nvGrpSpPr>
        <p:grpSpPr>
          <a:xfrm>
            <a:off x="5791200" y="2514942"/>
            <a:ext cx="2590800" cy="1904658"/>
            <a:chOff x="4236690" y="1003907"/>
            <a:chExt cx="1859309" cy="1439912"/>
          </a:xfrm>
        </p:grpSpPr>
        <p:sp>
          <p:nvSpPr>
            <p:cNvPr id="10" name="Rounded Rectangle 9"/>
            <p:cNvSpPr/>
            <p:nvPr/>
          </p:nvSpPr>
          <p:spPr>
            <a:xfrm>
              <a:off x="4236690" y="1003907"/>
              <a:ext cx="1859309" cy="1439912"/>
            </a:xfrm>
            <a:prstGeom prst="roundRect">
              <a:avLst/>
            </a:prstGeom>
            <a:solidFill>
              <a:srgbClr val="80008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Rounded Rectangle 4"/>
            <p:cNvSpPr/>
            <p:nvPr/>
          </p:nvSpPr>
          <p:spPr>
            <a:xfrm>
              <a:off x="4306981" y="1074198"/>
              <a:ext cx="1718727" cy="12993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800" dirty="0" smtClean="0">
                  <a:solidFill>
                    <a:schemeClr val="accent1"/>
                  </a:solidFill>
                  <a:latin typeface="Arial" pitchFamily="34" charset="0"/>
                  <a:ea typeface="Tahoma" pitchFamily="34" charset="0"/>
                  <a:cs typeface="Arial" pitchFamily="34" charset="0"/>
                </a:rPr>
                <a:t>In </a:t>
              </a:r>
              <a:r>
                <a:rPr lang="en-US" sz="2800" kern="1200" dirty="0" smtClean="0">
                  <a:solidFill>
                    <a:schemeClr val="accent1"/>
                  </a:solidFill>
                  <a:latin typeface="Arial" pitchFamily="34" charset="0"/>
                  <a:ea typeface="Tahoma" pitchFamily="34" charset="0"/>
                  <a:cs typeface="Arial" pitchFamily="34" charset="0"/>
                </a:rPr>
                <a:t>Need of Improvement</a:t>
              </a:r>
              <a:endParaRPr lang="en-US" sz="2800" kern="1200" dirty="0">
                <a:solidFill>
                  <a:schemeClr val="accent1"/>
                </a:solidFill>
                <a:latin typeface="Arial" pitchFamily="34" charset="0"/>
                <a:ea typeface="Tahoma" pitchFamily="34" charset="0"/>
                <a:cs typeface="Arial" pitchFamily="34" charset="0"/>
              </a:endParaRPr>
            </a:p>
          </p:txBody>
        </p:sp>
      </p:grpSp>
      <p:sp>
        <p:nvSpPr>
          <p:cNvPr id="12" name="TextBox 11"/>
          <p:cNvSpPr txBox="1"/>
          <p:nvPr/>
        </p:nvSpPr>
        <p:spPr>
          <a:xfrm>
            <a:off x="1143000" y="1396425"/>
            <a:ext cx="2514600" cy="584775"/>
          </a:xfrm>
          <a:prstGeom prst="rect">
            <a:avLst/>
          </a:prstGeom>
          <a:noFill/>
        </p:spPr>
        <p:txBody>
          <a:bodyPr wrap="square" rtlCol="0">
            <a:spAutoFit/>
          </a:bodyPr>
          <a:lstStyle/>
          <a:p>
            <a:pPr algn="ctr"/>
            <a:r>
              <a:rPr lang="en-US" sz="3200" b="1" dirty="0" smtClean="0"/>
              <a:t>Rating:</a:t>
            </a:r>
            <a:endParaRPr lang="en-US" sz="3200" b="1" dirty="0"/>
          </a:p>
        </p:txBody>
      </p:sp>
      <p:sp>
        <p:nvSpPr>
          <p:cNvPr id="13" name="TextBox 12"/>
          <p:cNvSpPr txBox="1"/>
          <p:nvPr/>
        </p:nvSpPr>
        <p:spPr>
          <a:xfrm>
            <a:off x="5867400" y="1472625"/>
            <a:ext cx="2514600" cy="584775"/>
          </a:xfrm>
          <a:prstGeom prst="rect">
            <a:avLst/>
          </a:prstGeom>
          <a:noFill/>
        </p:spPr>
        <p:txBody>
          <a:bodyPr wrap="square" rtlCol="0">
            <a:spAutoFit/>
          </a:bodyPr>
          <a:lstStyle/>
          <a:p>
            <a:pPr algn="ctr"/>
            <a:r>
              <a:rPr lang="en-US" sz="3200" b="1" dirty="0" smtClean="0"/>
              <a:t>Status:</a:t>
            </a:r>
            <a:endParaRPr lang="en-US" sz="3200" b="1"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sz="3700" dirty="0" smtClean="0"/>
              <a:t>In Need of Improvement</a:t>
            </a:r>
            <a:endParaRPr lang="en-US" sz="3700"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44</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Diagram 6"/>
          <p:cNvGraphicFramePr/>
          <p:nvPr>
            <p:extLst>
              <p:ext uri="{D42A27DB-BD31-4B8C-83A1-F6EECF244321}">
                <p14:modId xmlns:p14="http://schemas.microsoft.com/office/powerpoint/2010/main" xmlns="" val="1839480137"/>
              </p:ext>
            </p:extLst>
          </p:nvPr>
        </p:nvGraphicFramePr>
        <p:xfrm>
          <a:off x="762000" y="2039018"/>
          <a:ext cx="4953000" cy="35997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1143000" y="3505200"/>
            <a:ext cx="2514600" cy="646331"/>
          </a:xfrm>
          <a:prstGeom prst="rect">
            <a:avLst/>
          </a:prstGeom>
          <a:noFill/>
        </p:spPr>
        <p:txBody>
          <a:bodyPr wrap="square" rtlCol="0">
            <a:spAutoFit/>
          </a:bodyPr>
          <a:lstStyle/>
          <a:p>
            <a:pPr algn="ctr"/>
            <a:r>
              <a:rPr lang="en-US" sz="3600" dirty="0" smtClean="0">
                <a:solidFill>
                  <a:schemeClr val="accent1"/>
                </a:solidFill>
              </a:rPr>
              <a:t>And/or</a:t>
            </a:r>
            <a:endParaRPr lang="en-US" sz="3600" dirty="0">
              <a:solidFill>
                <a:schemeClr val="accent1"/>
              </a:solidFill>
            </a:endParaRPr>
          </a:p>
        </p:txBody>
      </p:sp>
      <p:grpSp>
        <p:nvGrpSpPr>
          <p:cNvPr id="4" name="Group 8"/>
          <p:cNvGrpSpPr/>
          <p:nvPr/>
        </p:nvGrpSpPr>
        <p:grpSpPr>
          <a:xfrm>
            <a:off x="5791200" y="2514942"/>
            <a:ext cx="2590800" cy="1904658"/>
            <a:chOff x="4236690" y="1003907"/>
            <a:chExt cx="1859309" cy="1439912"/>
          </a:xfrm>
        </p:grpSpPr>
        <p:sp>
          <p:nvSpPr>
            <p:cNvPr id="10" name="Rounded Rectangle 9"/>
            <p:cNvSpPr/>
            <p:nvPr/>
          </p:nvSpPr>
          <p:spPr>
            <a:xfrm>
              <a:off x="4236690" y="1003907"/>
              <a:ext cx="1859309" cy="1439912"/>
            </a:xfrm>
            <a:prstGeom prst="roundRect">
              <a:avLst/>
            </a:prstGeom>
            <a:solidFill>
              <a:srgbClr val="80008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Rounded Rectangle 4"/>
            <p:cNvSpPr/>
            <p:nvPr/>
          </p:nvSpPr>
          <p:spPr>
            <a:xfrm>
              <a:off x="4306981" y="1074198"/>
              <a:ext cx="1718727" cy="12993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800" dirty="0" smtClean="0">
                  <a:solidFill>
                    <a:schemeClr val="accent1"/>
                  </a:solidFill>
                  <a:latin typeface="Arial" pitchFamily="34" charset="0"/>
                  <a:ea typeface="Tahoma" pitchFamily="34" charset="0"/>
                  <a:cs typeface="Arial" pitchFamily="34" charset="0"/>
                </a:rPr>
                <a:t>In </a:t>
              </a:r>
              <a:r>
                <a:rPr lang="en-US" sz="2800" kern="1200" dirty="0" smtClean="0">
                  <a:solidFill>
                    <a:schemeClr val="accent1"/>
                  </a:solidFill>
                  <a:latin typeface="Arial" pitchFamily="34" charset="0"/>
                  <a:ea typeface="Tahoma" pitchFamily="34" charset="0"/>
                  <a:cs typeface="Arial" pitchFamily="34" charset="0"/>
                </a:rPr>
                <a:t>Need of Improvement</a:t>
              </a:r>
              <a:endParaRPr lang="en-US" sz="2800" kern="1200" dirty="0">
                <a:solidFill>
                  <a:schemeClr val="accent1"/>
                </a:solidFill>
                <a:latin typeface="Arial" pitchFamily="34" charset="0"/>
                <a:ea typeface="Tahoma" pitchFamily="34" charset="0"/>
                <a:cs typeface="Arial" pitchFamily="34" charset="0"/>
              </a:endParaRPr>
            </a:p>
          </p:txBody>
        </p:sp>
      </p:grpSp>
      <p:sp>
        <p:nvSpPr>
          <p:cNvPr id="12" name="TextBox 11"/>
          <p:cNvSpPr txBox="1"/>
          <p:nvPr/>
        </p:nvSpPr>
        <p:spPr>
          <a:xfrm>
            <a:off x="1143000" y="1396425"/>
            <a:ext cx="2514600" cy="584775"/>
          </a:xfrm>
          <a:prstGeom prst="rect">
            <a:avLst/>
          </a:prstGeom>
          <a:noFill/>
        </p:spPr>
        <p:txBody>
          <a:bodyPr wrap="square" rtlCol="0">
            <a:spAutoFit/>
          </a:bodyPr>
          <a:lstStyle/>
          <a:p>
            <a:pPr algn="ctr"/>
            <a:r>
              <a:rPr lang="en-US" sz="3200" b="1" dirty="0" smtClean="0"/>
              <a:t>Rating:</a:t>
            </a:r>
            <a:endParaRPr lang="en-US" sz="3200" b="1" dirty="0"/>
          </a:p>
        </p:txBody>
      </p:sp>
      <p:sp>
        <p:nvSpPr>
          <p:cNvPr id="13" name="TextBox 12"/>
          <p:cNvSpPr txBox="1"/>
          <p:nvPr/>
        </p:nvSpPr>
        <p:spPr>
          <a:xfrm>
            <a:off x="5867400" y="1472625"/>
            <a:ext cx="2514600" cy="584775"/>
          </a:xfrm>
          <a:prstGeom prst="rect">
            <a:avLst/>
          </a:prstGeom>
          <a:noFill/>
        </p:spPr>
        <p:txBody>
          <a:bodyPr wrap="square" rtlCol="0">
            <a:spAutoFit/>
          </a:bodyPr>
          <a:lstStyle/>
          <a:p>
            <a:pPr algn="ctr"/>
            <a:r>
              <a:rPr lang="en-US" sz="3200" b="1" dirty="0" smtClean="0"/>
              <a:t>Status:</a:t>
            </a:r>
            <a:endParaRPr lang="en-US" sz="3200" b="1"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Effective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45</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Diagram 6"/>
          <p:cNvGraphicFramePr/>
          <p:nvPr/>
        </p:nvGraphicFramePr>
        <p:xfrm>
          <a:off x="612230" y="1658018"/>
          <a:ext cx="78486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Effective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46</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Diagram 6"/>
          <p:cNvGraphicFramePr/>
          <p:nvPr/>
        </p:nvGraphicFramePr>
        <p:xfrm>
          <a:off x="612230" y="1658018"/>
          <a:ext cx="78486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Highly Effective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47</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Diagram 6"/>
          <p:cNvGraphicFramePr/>
          <p:nvPr/>
        </p:nvGraphicFramePr>
        <p:xfrm>
          <a:off x="612230" y="1658018"/>
          <a:ext cx="78486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Highly Effective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48</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Diagram 6"/>
          <p:cNvGraphicFramePr/>
          <p:nvPr/>
        </p:nvGraphicFramePr>
        <p:xfrm>
          <a:off x="612230" y="1658018"/>
          <a:ext cx="78486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077200" cy="1524000"/>
          </a:xfrm>
        </p:spPr>
        <p:txBody>
          <a:bodyPr/>
          <a:lstStyle/>
          <a:p>
            <a:r>
              <a:rPr lang="en-US" sz="4400" dirty="0" smtClean="0"/>
              <a:t>Sample Summary Sheet for Educator Evaluation</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604" y="2180842"/>
            <a:ext cx="7772400" cy="1295400"/>
          </a:xfrm>
        </p:spPr>
        <p:txBody>
          <a:bodyPr/>
          <a:lstStyle/>
          <a:p>
            <a:pPr lvl="0"/>
            <a:r>
              <a:rPr lang="en-US" dirty="0" smtClean="0"/>
              <a:t>Why are you </a:t>
            </a:r>
            <a:r>
              <a:rPr lang="en-US" u="sng" dirty="0" smtClean="0"/>
              <a:t>here</a:t>
            </a:r>
            <a:r>
              <a:rPr lang="en-US" dirty="0" smtClean="0"/>
              <a:t>?</a:t>
            </a:r>
            <a:br>
              <a:rPr lang="en-US" dirty="0" smtClean="0"/>
            </a:br>
            <a:r>
              <a:rPr lang="en-US" dirty="0" smtClean="0"/>
              <a:t/>
            </a:r>
            <a:br>
              <a:rPr lang="en-US" dirty="0" smtClean="0"/>
            </a:br>
            <a:r>
              <a:rPr lang="en-US" dirty="0" smtClean="0"/>
              <a:t/>
            </a:r>
            <a:br>
              <a:rPr lang="en-US" dirty="0" smtClean="0"/>
            </a:br>
            <a:endParaRPr lang="en-US" i="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Display of All Information</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50</a:t>
            </a:fld>
            <a:endParaRPr lang="en-US" sz="1200" dirty="0"/>
          </a:p>
        </p:txBody>
      </p:sp>
      <p:sp>
        <p:nvSpPr>
          <p:cNvPr id="5" name="TextBox 4"/>
          <p:cNvSpPr txBox="1"/>
          <p:nvPr/>
        </p:nvSpPr>
        <p:spPr>
          <a:xfrm>
            <a:off x="4267200" y="1828800"/>
            <a:ext cx="43434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533400" y="1605460"/>
            <a:ext cx="8153400" cy="3785652"/>
          </a:xfrm>
          <a:prstGeom prst="rect">
            <a:avLst/>
          </a:prstGeom>
          <a:noFill/>
        </p:spPr>
        <p:txBody>
          <a:bodyPr wrap="square" rtlCol="0">
            <a:spAutoFit/>
          </a:bodyPr>
          <a:lstStyle/>
          <a:p>
            <a:pPr>
              <a:buFont typeface="Arial" pitchFamily="34" charset="0"/>
              <a:buChar char="•"/>
            </a:pPr>
            <a:r>
              <a:rPr lang="en-US" sz="2400" dirty="0" smtClean="0"/>
              <a:t>Ratings on Standards 1 – 5 of the Educator Evaluation System (as recorded in online tool).</a:t>
            </a:r>
          </a:p>
          <a:p>
            <a:pPr>
              <a:buFont typeface="Arial" pitchFamily="34" charset="0"/>
              <a:buChar char="•"/>
            </a:pPr>
            <a:endParaRPr lang="en-US" sz="2400" dirty="0" smtClean="0"/>
          </a:p>
          <a:p>
            <a:pPr>
              <a:buFont typeface="Arial" pitchFamily="34" charset="0"/>
              <a:buChar char="•"/>
            </a:pPr>
            <a:r>
              <a:rPr lang="en-US" sz="2400" dirty="0" smtClean="0"/>
              <a:t>Yearly Standard 6 rating</a:t>
            </a:r>
          </a:p>
          <a:p>
            <a:endParaRPr lang="en-US" sz="2400" dirty="0" smtClean="0"/>
          </a:p>
          <a:p>
            <a:pPr>
              <a:buFont typeface="Arial" pitchFamily="34" charset="0"/>
              <a:buChar char="•"/>
            </a:pPr>
            <a:r>
              <a:rPr lang="en-US" sz="2400" dirty="0" smtClean="0"/>
              <a:t>Three-year rolling average of student growth values and accompanying Standard 6 rating (for effectiveness determination)</a:t>
            </a:r>
          </a:p>
          <a:p>
            <a:endParaRPr lang="en-US" sz="2400" dirty="0" smtClean="0"/>
          </a:p>
          <a:p>
            <a:pPr>
              <a:buFont typeface="Arial" pitchFamily="34" charset="0"/>
              <a:buChar char="•"/>
            </a:pPr>
            <a:r>
              <a:rPr lang="en-US" sz="2400" dirty="0" smtClean="0"/>
              <a:t>Overall teacher status</a:t>
            </a:r>
            <a:endParaRPr lang="en-US" sz="2400"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38200"/>
          </a:xfrm>
        </p:spPr>
        <p:txBody>
          <a:bodyPr/>
          <a:lstStyle/>
          <a:p>
            <a:pPr algn="l"/>
            <a:r>
              <a:rPr lang="en-US" dirty="0" smtClean="0"/>
              <a:t>Summary Sheet</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51</a:t>
            </a:fld>
            <a:endParaRPr lang="en-US" sz="1200" dirty="0"/>
          </a:p>
        </p:txBody>
      </p:sp>
      <p:sp>
        <p:nvSpPr>
          <p:cNvPr id="5" name="TextBox 4"/>
          <p:cNvSpPr txBox="1"/>
          <p:nvPr/>
        </p:nvSpPr>
        <p:spPr>
          <a:xfrm>
            <a:off x="4267200" y="1828800"/>
            <a:ext cx="43434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8" name="TextBox 7"/>
          <p:cNvSpPr txBox="1"/>
          <p:nvPr/>
        </p:nvSpPr>
        <p:spPr>
          <a:xfrm>
            <a:off x="1066800" y="1981200"/>
            <a:ext cx="7010400" cy="1569660"/>
          </a:xfrm>
          <a:prstGeom prst="rect">
            <a:avLst/>
          </a:prstGeom>
          <a:noFill/>
        </p:spPr>
        <p:txBody>
          <a:bodyPr wrap="square" rtlCol="0">
            <a:spAutoFit/>
          </a:bodyPr>
          <a:lstStyle/>
          <a:p>
            <a:pPr algn="ctr"/>
            <a:r>
              <a:rPr lang="en-US" sz="9600" dirty="0" smtClean="0"/>
              <a:t>ADD</a:t>
            </a:r>
            <a:endParaRPr lang="en-US" sz="9600" dirty="0"/>
          </a:p>
        </p:txBody>
      </p:sp>
      <p:graphicFrame>
        <p:nvGraphicFramePr>
          <p:cNvPr id="1027" name="Object 3"/>
          <p:cNvGraphicFramePr>
            <a:graphicFrameLocks noChangeAspect="1"/>
          </p:cNvGraphicFramePr>
          <p:nvPr/>
        </p:nvGraphicFramePr>
        <p:xfrm>
          <a:off x="457200" y="1269128"/>
          <a:ext cx="7772400" cy="4632319"/>
        </p:xfrm>
        <a:graphic>
          <a:graphicData uri="http://schemas.openxmlformats.org/presentationml/2006/ole">
            <p:oleObj spid="_x0000_s79875" name="Presentation" r:id="rId4" imgW="3601212" imgH="2700626" progId="PowerPoint.Show.12">
              <p:embed/>
            </p:oleObj>
          </a:graphicData>
        </a:graphic>
      </p:graphicFrame>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72618"/>
            <a:ext cx="8077200" cy="1524000"/>
          </a:xfrm>
        </p:spPr>
        <p:txBody>
          <a:bodyPr/>
          <a:lstStyle/>
          <a:p>
            <a:r>
              <a:rPr lang="en-US" dirty="0" smtClean="0"/>
              <a:t>Case Study </a:t>
            </a:r>
            <a:endParaRPr lang="en-US" dirty="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Accountability Model</a:t>
            </a:r>
            <a:endParaRPr lang="en-US" dirty="0"/>
          </a:p>
        </p:txBody>
      </p:sp>
      <p:sp>
        <p:nvSpPr>
          <p:cNvPr id="3" name="Content Placeholder 2"/>
          <p:cNvSpPr>
            <a:spLocks noGrp="1"/>
          </p:cNvSpPr>
          <p:nvPr>
            <p:ph idx="1"/>
          </p:nvPr>
        </p:nvSpPr>
        <p:spPr/>
        <p:txBody>
          <a:bodyPr/>
          <a:lstStyle/>
          <a:p>
            <a:endParaRPr lang="en-US" dirty="0">
              <a:solidFill>
                <a:srgbClr val="FF0000"/>
              </a:solidFill>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88384"/>
            <a:ext cx="8077200" cy="1524000"/>
          </a:xfrm>
        </p:spPr>
        <p:txBody>
          <a:bodyPr/>
          <a:lstStyle/>
          <a:p>
            <a:r>
              <a:rPr lang="en-US" dirty="0" smtClean="0"/>
              <a:t>Lunch</a:t>
            </a:r>
            <a:endParaRPr lang="en-US"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077200" cy="1524000"/>
          </a:xfrm>
        </p:spPr>
        <p:txBody>
          <a:bodyPr/>
          <a:lstStyle/>
          <a:p>
            <a:r>
              <a:rPr lang="en-US" sz="4400" dirty="0" smtClean="0"/>
              <a:t>Measures of Student Learning (MSL)</a:t>
            </a:r>
            <a:br>
              <a:rPr lang="en-US" sz="4400" dirty="0" smtClean="0"/>
            </a:br>
            <a:r>
              <a:rPr lang="en-US" sz="4400" dirty="0" smtClean="0"/>
              <a:t> Quick Facts</a:t>
            </a:r>
            <a:endParaRPr lang="en-US"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Overview</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56</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609600" y="1447800"/>
            <a:ext cx="8077200" cy="3447098"/>
          </a:xfrm>
          <a:prstGeom prst="rect">
            <a:avLst/>
          </a:prstGeom>
          <a:noFill/>
        </p:spPr>
        <p:txBody>
          <a:bodyPr wrap="square" rtlCol="0">
            <a:spAutoFit/>
          </a:bodyPr>
          <a:lstStyle/>
          <a:p>
            <a:pPr marL="457200" indent="-457200"/>
            <a:endParaRPr lang="en-US" sz="2000" dirty="0" smtClean="0">
              <a:latin typeface="+mj-lt"/>
            </a:endParaRPr>
          </a:p>
          <a:p>
            <a:pPr marL="457200" indent="-457200"/>
            <a:r>
              <a:rPr lang="en-US" sz="2000" dirty="0" smtClean="0">
                <a:latin typeface="+mj-lt"/>
              </a:rPr>
              <a:t>1.    Measures of Student Learning (MSL) Quick Facts</a:t>
            </a:r>
          </a:p>
          <a:p>
            <a:pPr marL="457200" indent="-457200">
              <a:buFont typeface="+mj-lt"/>
              <a:buAutoNum type="arabicPeriod"/>
            </a:pPr>
            <a:endParaRPr lang="en-US" sz="2000" dirty="0" smtClean="0">
              <a:latin typeface="+mj-lt"/>
            </a:endParaRPr>
          </a:p>
          <a:p>
            <a:pPr marL="457200" indent="-457200"/>
            <a:r>
              <a:rPr lang="en-US" sz="2000" dirty="0" smtClean="0"/>
              <a:t>2</a:t>
            </a:r>
            <a:r>
              <a:rPr lang="en-US" sz="2000" b="1" dirty="0" smtClean="0"/>
              <a:t>.    MSL Design Process</a:t>
            </a:r>
          </a:p>
          <a:p>
            <a:pPr marL="457200" indent="-457200">
              <a:buFont typeface="+mj-lt"/>
              <a:buAutoNum type="arabicPeriod"/>
            </a:pPr>
            <a:endParaRPr lang="en-US" sz="2000" b="1" dirty="0" smtClean="0"/>
          </a:p>
          <a:p>
            <a:pPr marL="457200" indent="-457200"/>
            <a:r>
              <a:rPr lang="en-US" sz="2000" b="1" dirty="0" smtClean="0"/>
              <a:t>3.    Enthusiasm, Concerns, and Other Teacher Feedback</a:t>
            </a:r>
          </a:p>
          <a:p>
            <a:pPr marL="457200" indent="-457200">
              <a:buFont typeface="+mj-lt"/>
              <a:buAutoNum type="arabicPeriod"/>
            </a:pPr>
            <a:endParaRPr lang="en-US" sz="2000" dirty="0" smtClean="0">
              <a:latin typeface="+mj-lt"/>
            </a:endParaRPr>
          </a:p>
          <a:p>
            <a:pPr marL="457200" indent="-457200"/>
            <a:r>
              <a:rPr lang="en-US" sz="2000" dirty="0" smtClean="0">
                <a:latin typeface="+mj-lt"/>
              </a:rPr>
              <a:t>4.    Challenges Ahead</a:t>
            </a:r>
          </a:p>
          <a:p>
            <a:pPr marL="457200" indent="-457200"/>
            <a:endParaRPr lang="en-US" sz="2000" dirty="0" smtClean="0">
              <a:latin typeface="+mj-lt"/>
            </a:endParaRPr>
          </a:p>
          <a:p>
            <a:pPr marL="457200" indent="-457200"/>
            <a:r>
              <a:rPr lang="en-US" sz="2000" dirty="0" smtClean="0">
                <a:latin typeface="+mj-lt"/>
              </a:rPr>
              <a:t>5.    Next Steps for 2011-12</a:t>
            </a:r>
          </a:p>
          <a:p>
            <a:pPr marL="342900" indent="-342900">
              <a:buAutoNum type="arabicPeriod"/>
            </a:pPr>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Guiding Principles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57</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TextBox 6"/>
          <p:cNvSpPr txBox="1"/>
          <p:nvPr/>
        </p:nvSpPr>
        <p:spPr>
          <a:xfrm>
            <a:off x="533400" y="1600200"/>
            <a:ext cx="8077200" cy="4093428"/>
          </a:xfrm>
          <a:prstGeom prst="rect">
            <a:avLst/>
          </a:prstGeom>
          <a:noFill/>
        </p:spPr>
        <p:txBody>
          <a:bodyPr wrap="square" rtlCol="0">
            <a:spAutoFit/>
          </a:bodyPr>
          <a:lstStyle/>
          <a:p>
            <a:pPr>
              <a:buFont typeface="Arial" pitchFamily="34" charset="0"/>
              <a:buChar char="•"/>
            </a:pPr>
            <a:r>
              <a:rPr lang="en-US" sz="2600" dirty="0" smtClean="0"/>
              <a:t>North Carolina’s experienced teachers know their students and their content</a:t>
            </a:r>
          </a:p>
          <a:p>
            <a:endParaRPr lang="en-US" sz="2600" dirty="0" smtClean="0"/>
          </a:p>
          <a:p>
            <a:pPr>
              <a:buFont typeface="Arial" pitchFamily="34" charset="0"/>
              <a:buChar char="•"/>
            </a:pPr>
            <a:r>
              <a:rPr lang="en-US" sz="2600" dirty="0" smtClean="0"/>
              <a:t>They are the best-qualified to provide input on meaningful assessment of currently non-tested grades and subjects</a:t>
            </a:r>
          </a:p>
          <a:p>
            <a:pPr>
              <a:buFont typeface="Arial" pitchFamily="34" charset="0"/>
              <a:buChar char="•"/>
            </a:pPr>
            <a:endParaRPr lang="en-US" sz="2600" dirty="0" smtClean="0"/>
          </a:p>
          <a:p>
            <a:pPr>
              <a:buFont typeface="Arial" pitchFamily="34" charset="0"/>
              <a:buChar char="•"/>
            </a:pPr>
            <a:r>
              <a:rPr lang="en-US" sz="2600" dirty="0" smtClean="0"/>
              <a:t>Valid measures of what students know and are able to do will likely exceed traditional multiple-choice assessment</a:t>
            </a:r>
            <a:endParaRPr lang="en-US" sz="2600"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3400" y="580698"/>
            <a:ext cx="8077200" cy="914400"/>
          </a:xfrm>
        </p:spPr>
        <p:txBody>
          <a:bodyPr/>
          <a:lstStyle/>
          <a:p>
            <a:pPr algn="l" eaLnBrk="1" hangingPunct="1"/>
            <a:r>
              <a:rPr lang="en-US" dirty="0" smtClean="0"/>
              <a:t>What MSLs Are</a:t>
            </a:r>
          </a:p>
        </p:txBody>
      </p:sp>
      <p:sp>
        <p:nvSpPr>
          <p:cNvPr id="9219" name="Rectangle 3"/>
          <p:cNvSpPr>
            <a:spLocks noGrp="1" noChangeArrowheads="1"/>
          </p:cNvSpPr>
          <p:nvPr>
            <p:ph type="body" idx="1"/>
          </p:nvPr>
        </p:nvSpPr>
        <p:spPr>
          <a:xfrm>
            <a:off x="685800" y="1513494"/>
            <a:ext cx="7772400" cy="4495800"/>
          </a:xfrm>
        </p:spPr>
        <p:txBody>
          <a:bodyPr/>
          <a:lstStyle/>
          <a:p>
            <a:pPr eaLnBrk="1" hangingPunct="1"/>
            <a:r>
              <a:rPr lang="en-US" sz="2400" dirty="0" smtClean="0">
                <a:solidFill>
                  <a:schemeClr val="tx1"/>
                </a:solidFill>
              </a:rPr>
              <a:t>Measures of what students know and are able to do after completing a course or grade</a:t>
            </a:r>
          </a:p>
          <a:p>
            <a:pPr eaLnBrk="1" hangingPunct="1"/>
            <a:r>
              <a:rPr lang="en-US" sz="2400" dirty="0" smtClean="0">
                <a:solidFill>
                  <a:schemeClr val="tx1"/>
                </a:solidFill>
              </a:rPr>
              <a:t>Tightly linked to the instruction that a teacher delivers</a:t>
            </a:r>
          </a:p>
          <a:p>
            <a:pPr eaLnBrk="1" hangingPunct="1"/>
            <a:r>
              <a:rPr lang="en-US" sz="2400" b="1" i="1" u="sng" dirty="0" smtClean="0">
                <a:solidFill>
                  <a:schemeClr val="tx1"/>
                </a:solidFill>
              </a:rPr>
              <a:t>One</a:t>
            </a:r>
            <a:r>
              <a:rPr lang="en-US" sz="2400" dirty="0" smtClean="0">
                <a:solidFill>
                  <a:schemeClr val="tx1"/>
                </a:solidFill>
              </a:rPr>
              <a:t> part of how North Carolina will evaluate the effectiveness of its teachers</a:t>
            </a:r>
          </a:p>
          <a:p>
            <a:pPr eaLnBrk="1" hangingPunct="1"/>
            <a:r>
              <a:rPr lang="en-US" sz="2400" dirty="0" smtClean="0">
                <a:solidFill>
                  <a:schemeClr val="tx1"/>
                </a:solidFill>
              </a:rPr>
              <a:t>Similar to the common summative assessments that many districts already have in place</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685800"/>
            <a:ext cx="8077200" cy="762000"/>
          </a:xfrm>
        </p:spPr>
        <p:txBody>
          <a:bodyPr/>
          <a:lstStyle/>
          <a:p>
            <a:pPr algn="l" eaLnBrk="1" hangingPunct="1"/>
            <a:r>
              <a:rPr lang="en-US" dirty="0" smtClean="0"/>
              <a:t>What MSLs Are Not</a:t>
            </a:r>
          </a:p>
        </p:txBody>
      </p:sp>
      <p:sp>
        <p:nvSpPr>
          <p:cNvPr id="10243" name="Rectangle 3"/>
          <p:cNvSpPr>
            <a:spLocks noGrp="1" noChangeArrowheads="1"/>
          </p:cNvSpPr>
          <p:nvPr>
            <p:ph type="body" idx="1"/>
          </p:nvPr>
        </p:nvSpPr>
        <p:spPr>
          <a:xfrm>
            <a:off x="685800" y="1592324"/>
            <a:ext cx="7772400" cy="4495800"/>
          </a:xfrm>
        </p:spPr>
        <p:txBody>
          <a:bodyPr/>
          <a:lstStyle/>
          <a:p>
            <a:pPr eaLnBrk="1" hangingPunct="1"/>
            <a:r>
              <a:rPr lang="en-US" sz="2400" dirty="0" smtClean="0">
                <a:solidFill>
                  <a:schemeClr val="tx1"/>
                </a:solidFill>
              </a:rPr>
              <a:t>Multiple-choice standardized exams for all areas of the Standard Course of Study</a:t>
            </a:r>
          </a:p>
          <a:p>
            <a:pPr eaLnBrk="1" hangingPunct="1"/>
            <a:r>
              <a:rPr lang="en-US" sz="2400" dirty="0" smtClean="0">
                <a:solidFill>
                  <a:schemeClr val="tx1"/>
                </a:solidFill>
              </a:rPr>
              <a:t>Assessments that need to be delivered with the same level of security as EOCs and EOGs</a:t>
            </a:r>
          </a:p>
          <a:p>
            <a:pPr eaLnBrk="1" hangingPunct="1"/>
            <a:r>
              <a:rPr lang="en-US" sz="2400" dirty="0" smtClean="0">
                <a:solidFill>
                  <a:schemeClr val="tx1"/>
                </a:solidFill>
              </a:rPr>
              <a:t>Designed without teacher input</a:t>
            </a:r>
          </a:p>
          <a:p>
            <a:pPr eaLnBrk="1" hangingPunct="1"/>
            <a:r>
              <a:rPr lang="en-US" sz="2400" dirty="0" smtClean="0">
                <a:solidFill>
                  <a:schemeClr val="tx1"/>
                </a:solidFill>
              </a:rPr>
              <a:t>The only source of data used to make decisions about a teacher’s effectiveness</a:t>
            </a:r>
          </a:p>
          <a:p>
            <a:pPr eaLnBrk="1" hangingPunct="1"/>
            <a:r>
              <a:rPr lang="en-US" sz="2400" dirty="0" smtClean="0">
                <a:solidFill>
                  <a:schemeClr val="tx1"/>
                </a:solidFill>
              </a:rPr>
              <a:t>Part of the school accountability model</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1219200"/>
          </a:xfrm>
        </p:spPr>
        <p:txBody>
          <a:bodyPr/>
          <a:lstStyle/>
          <a:p>
            <a:pPr algn="l"/>
            <a:r>
              <a:rPr lang="en-US" dirty="0" smtClean="0"/>
              <a:t>Communication Plan</a:t>
            </a:r>
            <a:endParaRPr lang="en-US" dirty="0"/>
          </a:p>
        </p:txBody>
      </p:sp>
      <p:sp>
        <p:nvSpPr>
          <p:cNvPr id="3" name="Content Placeholder 2"/>
          <p:cNvSpPr>
            <a:spLocks noGrp="1"/>
          </p:cNvSpPr>
          <p:nvPr>
            <p:ph idx="1"/>
          </p:nvPr>
        </p:nvSpPr>
        <p:spPr/>
        <p:txBody>
          <a:bodyPr/>
          <a:lstStyle/>
          <a:p>
            <a:pPr>
              <a:buNone/>
            </a:pPr>
            <a:r>
              <a:rPr lang="en-US" dirty="0" smtClean="0"/>
              <a:t>How will you share the information learned from today with your colleagues?</a:t>
            </a:r>
          </a:p>
          <a:p>
            <a:pPr>
              <a:buNone/>
            </a:pPr>
            <a:r>
              <a:rPr lang="en-US" dirty="0" smtClean="0"/>
              <a:t>Discussion of communication plan handout</a:t>
            </a:r>
            <a:endParaRPr lang="en-US"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43762"/>
            <a:ext cx="8077200" cy="838200"/>
          </a:xfrm>
        </p:spPr>
        <p:txBody>
          <a:bodyPr/>
          <a:lstStyle/>
          <a:p>
            <a:pPr algn="l"/>
            <a:r>
              <a:rPr lang="en-US" dirty="0" smtClean="0"/>
              <a:t>The Balancing Act</a:t>
            </a:r>
            <a:br>
              <a:rPr lang="en-US" dirty="0" smtClean="0"/>
            </a:br>
            <a:r>
              <a:rPr lang="en-US" sz="1100" dirty="0" smtClean="0"/>
              <a:t/>
            </a:r>
            <a:br>
              <a:rPr lang="en-US" sz="1100" dirty="0" smtClean="0"/>
            </a:br>
            <a:r>
              <a:rPr lang="en-US" sz="2000" b="0" dirty="0" smtClean="0">
                <a:solidFill>
                  <a:schemeClr val="tx1"/>
                </a:solidFill>
                <a:latin typeface="+mn-lt"/>
              </a:rPr>
              <a:t>Given limited resources to dedicate to this work:</a:t>
            </a:r>
            <a:endParaRPr lang="en-US" sz="2000" b="0" dirty="0">
              <a:solidFill>
                <a:schemeClr val="tx1"/>
              </a:solidFill>
              <a:latin typeface="+mn-lt"/>
            </a:endParaRPr>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60</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Isosceles Triangle 6"/>
          <p:cNvSpPr/>
          <p:nvPr/>
        </p:nvSpPr>
        <p:spPr bwMode="auto">
          <a:xfrm>
            <a:off x="3875694" y="4419600"/>
            <a:ext cx="1295400" cy="990600"/>
          </a:xfrm>
          <a:prstGeom prst="triangle">
            <a:avLst/>
          </a:prstGeom>
          <a:solidFill>
            <a:srgbClr val="583A5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12" name="Straight Connector 11"/>
          <p:cNvCxnSpPr/>
          <p:nvPr/>
        </p:nvCxnSpPr>
        <p:spPr bwMode="auto">
          <a:xfrm>
            <a:off x="1066800" y="4393328"/>
            <a:ext cx="70866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rot="5400000" flipH="1" flipV="1">
            <a:off x="762000" y="4083268"/>
            <a:ext cx="6096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rot="5400000" flipH="1" flipV="1">
            <a:off x="7849394" y="4098240"/>
            <a:ext cx="6096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TextBox 15"/>
          <p:cNvSpPr txBox="1"/>
          <p:nvPr/>
        </p:nvSpPr>
        <p:spPr>
          <a:xfrm>
            <a:off x="1219200" y="1813048"/>
            <a:ext cx="2895600" cy="2585323"/>
          </a:xfrm>
          <a:prstGeom prst="rect">
            <a:avLst/>
          </a:prstGeom>
          <a:noFill/>
        </p:spPr>
        <p:txBody>
          <a:bodyPr wrap="square" rtlCol="0">
            <a:spAutoFit/>
          </a:bodyPr>
          <a:lstStyle/>
          <a:p>
            <a:r>
              <a:rPr lang="en-US" dirty="0" smtClean="0"/>
              <a:t>Freedom from Bias in Results</a:t>
            </a:r>
          </a:p>
          <a:p>
            <a:endParaRPr lang="en-US" dirty="0" smtClean="0"/>
          </a:p>
          <a:p>
            <a:r>
              <a:rPr lang="en-US" dirty="0" smtClean="0"/>
              <a:t>High Levels of Reliability</a:t>
            </a:r>
          </a:p>
          <a:p>
            <a:endParaRPr lang="en-US" dirty="0" smtClean="0"/>
          </a:p>
          <a:p>
            <a:r>
              <a:rPr lang="en-US" dirty="0" smtClean="0"/>
              <a:t>Ability to Feed Results into EVAAS or Another Sophisticated Growth Model</a:t>
            </a:r>
            <a:endParaRPr lang="en-US" dirty="0"/>
          </a:p>
        </p:txBody>
      </p:sp>
      <p:sp>
        <p:nvSpPr>
          <p:cNvPr id="17" name="TextBox 16"/>
          <p:cNvSpPr txBox="1"/>
          <p:nvPr/>
        </p:nvSpPr>
        <p:spPr>
          <a:xfrm>
            <a:off x="5029200" y="3471094"/>
            <a:ext cx="2895600" cy="923330"/>
          </a:xfrm>
          <a:prstGeom prst="rect">
            <a:avLst/>
          </a:prstGeom>
          <a:noFill/>
        </p:spPr>
        <p:txBody>
          <a:bodyPr wrap="square" rtlCol="0">
            <a:spAutoFit/>
          </a:bodyPr>
          <a:lstStyle/>
          <a:p>
            <a:r>
              <a:rPr lang="en-US" dirty="0" smtClean="0"/>
              <a:t>High Levels of Content Validity, with Performance-based Tasks</a:t>
            </a:r>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43762"/>
            <a:ext cx="8077200" cy="838200"/>
          </a:xfrm>
        </p:spPr>
        <p:txBody>
          <a:bodyPr/>
          <a:lstStyle/>
          <a:p>
            <a:pPr algn="l"/>
            <a:r>
              <a:rPr lang="en-US" dirty="0" smtClean="0"/>
              <a:t>The Balancing Act</a:t>
            </a:r>
            <a:br>
              <a:rPr lang="en-US" dirty="0" smtClean="0"/>
            </a:br>
            <a:r>
              <a:rPr lang="en-US" sz="1100" dirty="0" smtClean="0"/>
              <a:t/>
            </a:r>
            <a:br>
              <a:rPr lang="en-US" sz="1100" dirty="0" smtClean="0"/>
            </a:br>
            <a:endParaRPr lang="en-US" sz="2000" b="0" dirty="0">
              <a:solidFill>
                <a:schemeClr val="tx1"/>
              </a:solidFill>
              <a:latin typeface="+mn-lt"/>
            </a:endParaRPr>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61</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Isosceles Triangle 6"/>
          <p:cNvSpPr/>
          <p:nvPr/>
        </p:nvSpPr>
        <p:spPr bwMode="auto">
          <a:xfrm>
            <a:off x="3886200" y="4876800"/>
            <a:ext cx="1295400" cy="990600"/>
          </a:xfrm>
          <a:prstGeom prst="triangle">
            <a:avLst/>
          </a:prstGeom>
          <a:solidFill>
            <a:srgbClr val="583A5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12" name="Straight Connector 11"/>
          <p:cNvCxnSpPr/>
          <p:nvPr/>
        </p:nvCxnSpPr>
        <p:spPr bwMode="auto">
          <a:xfrm flipV="1">
            <a:off x="838200" y="3962400"/>
            <a:ext cx="7467600" cy="17526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rot="16200000" flipV="1">
            <a:off x="457200" y="5334000"/>
            <a:ext cx="60960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rot="16200000" flipV="1">
            <a:off x="7894583" y="3535417"/>
            <a:ext cx="670034"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TextBox 15"/>
          <p:cNvSpPr txBox="1"/>
          <p:nvPr/>
        </p:nvSpPr>
        <p:spPr>
          <a:xfrm>
            <a:off x="990600" y="2895600"/>
            <a:ext cx="2895600" cy="2585323"/>
          </a:xfrm>
          <a:prstGeom prst="rect">
            <a:avLst/>
          </a:prstGeom>
          <a:noFill/>
        </p:spPr>
        <p:txBody>
          <a:bodyPr wrap="square" rtlCol="0">
            <a:spAutoFit/>
          </a:bodyPr>
          <a:lstStyle/>
          <a:p>
            <a:r>
              <a:rPr lang="en-US" dirty="0" smtClean="0"/>
              <a:t>Freedom from Bias in Results</a:t>
            </a:r>
          </a:p>
          <a:p>
            <a:endParaRPr lang="en-US" dirty="0" smtClean="0"/>
          </a:p>
          <a:p>
            <a:r>
              <a:rPr lang="en-US" dirty="0" smtClean="0"/>
              <a:t>High Levels of Reliability</a:t>
            </a:r>
          </a:p>
          <a:p>
            <a:endParaRPr lang="en-US" dirty="0" smtClean="0"/>
          </a:p>
          <a:p>
            <a:r>
              <a:rPr lang="en-US" dirty="0" smtClean="0"/>
              <a:t>Ability to Feed Results into EVAAS or Another Sophisticated Growth Model</a:t>
            </a:r>
            <a:endParaRPr lang="en-US" dirty="0"/>
          </a:p>
        </p:txBody>
      </p:sp>
      <p:sp>
        <p:nvSpPr>
          <p:cNvPr id="17" name="TextBox 16"/>
          <p:cNvSpPr txBox="1"/>
          <p:nvPr/>
        </p:nvSpPr>
        <p:spPr>
          <a:xfrm>
            <a:off x="5105400" y="3048000"/>
            <a:ext cx="2895600" cy="923330"/>
          </a:xfrm>
          <a:prstGeom prst="rect">
            <a:avLst/>
          </a:prstGeom>
          <a:noFill/>
        </p:spPr>
        <p:txBody>
          <a:bodyPr wrap="square" rtlCol="0">
            <a:spAutoFit/>
          </a:bodyPr>
          <a:lstStyle/>
          <a:p>
            <a:r>
              <a:rPr lang="en-US" dirty="0" smtClean="0"/>
              <a:t>High Levels of Content Validity, with Performance-based Tasks</a:t>
            </a:r>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43762"/>
            <a:ext cx="8077200" cy="838200"/>
          </a:xfrm>
        </p:spPr>
        <p:txBody>
          <a:bodyPr/>
          <a:lstStyle/>
          <a:p>
            <a:pPr algn="l"/>
            <a:r>
              <a:rPr lang="en-US" dirty="0" smtClean="0"/>
              <a:t>The Balancing Act</a:t>
            </a:r>
            <a:br>
              <a:rPr lang="en-US" dirty="0" smtClean="0"/>
            </a:br>
            <a:r>
              <a:rPr lang="en-US" sz="1100" dirty="0" smtClean="0"/>
              <a:t/>
            </a:r>
            <a:br>
              <a:rPr lang="en-US" sz="1100" dirty="0" smtClean="0"/>
            </a:br>
            <a:endParaRPr lang="en-US" sz="2000" b="0" dirty="0">
              <a:solidFill>
                <a:schemeClr val="tx1"/>
              </a:solidFill>
              <a:latin typeface="+mn-lt"/>
            </a:endParaRPr>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62</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7" name="Isosceles Triangle 6"/>
          <p:cNvSpPr/>
          <p:nvPr/>
        </p:nvSpPr>
        <p:spPr bwMode="auto">
          <a:xfrm>
            <a:off x="3886200" y="4648200"/>
            <a:ext cx="1295400" cy="990600"/>
          </a:xfrm>
          <a:prstGeom prst="triangle">
            <a:avLst/>
          </a:prstGeom>
          <a:solidFill>
            <a:srgbClr val="583A5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12" name="Straight Connector 11"/>
          <p:cNvCxnSpPr/>
          <p:nvPr/>
        </p:nvCxnSpPr>
        <p:spPr bwMode="auto">
          <a:xfrm>
            <a:off x="1066800" y="3886200"/>
            <a:ext cx="7086600" cy="1525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rot="5400000" flipH="1" flipV="1">
            <a:off x="876300" y="3543300"/>
            <a:ext cx="53340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rot="5400000" flipH="1" flipV="1">
            <a:off x="7924800" y="5029200"/>
            <a:ext cx="60960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TextBox 15"/>
          <p:cNvSpPr txBox="1"/>
          <p:nvPr/>
        </p:nvSpPr>
        <p:spPr>
          <a:xfrm>
            <a:off x="1600200" y="1524000"/>
            <a:ext cx="2895600" cy="2585323"/>
          </a:xfrm>
          <a:prstGeom prst="rect">
            <a:avLst/>
          </a:prstGeom>
          <a:noFill/>
        </p:spPr>
        <p:txBody>
          <a:bodyPr wrap="square" rtlCol="0">
            <a:spAutoFit/>
          </a:bodyPr>
          <a:lstStyle/>
          <a:p>
            <a:r>
              <a:rPr lang="en-US" dirty="0" smtClean="0"/>
              <a:t>Freedom from Bias in Results</a:t>
            </a:r>
          </a:p>
          <a:p>
            <a:endParaRPr lang="en-US" dirty="0" smtClean="0"/>
          </a:p>
          <a:p>
            <a:r>
              <a:rPr lang="en-US" dirty="0" smtClean="0"/>
              <a:t>High Levels of Reliability</a:t>
            </a:r>
          </a:p>
          <a:p>
            <a:endParaRPr lang="en-US" dirty="0" smtClean="0"/>
          </a:p>
          <a:p>
            <a:r>
              <a:rPr lang="en-US" dirty="0" smtClean="0"/>
              <a:t>Ability to Feed Results into EVAAS or Another Sophisticated Growth Model</a:t>
            </a:r>
            <a:endParaRPr lang="en-US" dirty="0"/>
          </a:p>
        </p:txBody>
      </p:sp>
      <p:sp>
        <p:nvSpPr>
          <p:cNvPr id="17" name="TextBox 16"/>
          <p:cNvSpPr txBox="1"/>
          <p:nvPr/>
        </p:nvSpPr>
        <p:spPr>
          <a:xfrm>
            <a:off x="5562600" y="3962400"/>
            <a:ext cx="2895600" cy="923330"/>
          </a:xfrm>
          <a:prstGeom prst="rect">
            <a:avLst/>
          </a:prstGeom>
          <a:noFill/>
        </p:spPr>
        <p:txBody>
          <a:bodyPr wrap="square" rtlCol="0">
            <a:spAutoFit/>
          </a:bodyPr>
          <a:lstStyle/>
          <a:p>
            <a:r>
              <a:rPr lang="en-US" dirty="0" smtClean="0"/>
              <a:t>High Levels of Content Validity, with Performance-based Tasks</a:t>
            </a:r>
            <a:endParaRPr lang="en-US"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Implementation Timeline</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63</a:t>
            </a:fld>
            <a:endParaRPr lang="en-US" sz="1200" dirty="0"/>
          </a:p>
        </p:txBody>
      </p:sp>
      <p:cxnSp>
        <p:nvCxnSpPr>
          <p:cNvPr id="6" name="Straight Arrow Connector 5"/>
          <p:cNvCxnSpPr/>
          <p:nvPr/>
        </p:nvCxnSpPr>
        <p:spPr bwMode="auto">
          <a:xfrm>
            <a:off x="457200" y="5029200"/>
            <a:ext cx="80772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Straight Connector 10"/>
          <p:cNvCxnSpPr/>
          <p:nvPr/>
        </p:nvCxnSpPr>
        <p:spPr bwMode="auto">
          <a:xfrm rot="5400000">
            <a:off x="304800" y="5181600"/>
            <a:ext cx="3048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rot="5400000">
            <a:off x="2896394" y="5180806"/>
            <a:ext cx="3048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rot="5400000">
            <a:off x="5639594" y="5180806"/>
            <a:ext cx="3048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TextBox 15"/>
          <p:cNvSpPr txBox="1"/>
          <p:nvPr/>
        </p:nvSpPr>
        <p:spPr>
          <a:xfrm>
            <a:off x="381000" y="5410200"/>
            <a:ext cx="1524000" cy="369332"/>
          </a:xfrm>
          <a:prstGeom prst="rect">
            <a:avLst/>
          </a:prstGeom>
          <a:noFill/>
        </p:spPr>
        <p:txBody>
          <a:bodyPr wrap="square" rtlCol="0">
            <a:spAutoFit/>
          </a:bodyPr>
          <a:lstStyle/>
          <a:p>
            <a:r>
              <a:rPr lang="en-US" dirty="0" smtClean="0"/>
              <a:t>2011 - 2012</a:t>
            </a:r>
            <a:endParaRPr lang="en-US" dirty="0"/>
          </a:p>
        </p:txBody>
      </p:sp>
      <p:sp>
        <p:nvSpPr>
          <p:cNvPr id="17" name="TextBox 16"/>
          <p:cNvSpPr txBox="1"/>
          <p:nvPr/>
        </p:nvSpPr>
        <p:spPr>
          <a:xfrm>
            <a:off x="3005468" y="5390703"/>
            <a:ext cx="1524000" cy="369332"/>
          </a:xfrm>
          <a:prstGeom prst="rect">
            <a:avLst/>
          </a:prstGeom>
          <a:noFill/>
        </p:spPr>
        <p:txBody>
          <a:bodyPr wrap="square" rtlCol="0">
            <a:spAutoFit/>
          </a:bodyPr>
          <a:lstStyle/>
          <a:p>
            <a:r>
              <a:rPr lang="en-US" dirty="0" smtClean="0"/>
              <a:t>2012 - 2013</a:t>
            </a:r>
            <a:endParaRPr lang="en-US" dirty="0"/>
          </a:p>
        </p:txBody>
      </p:sp>
      <p:sp>
        <p:nvSpPr>
          <p:cNvPr id="18" name="TextBox 17"/>
          <p:cNvSpPr txBox="1"/>
          <p:nvPr/>
        </p:nvSpPr>
        <p:spPr>
          <a:xfrm>
            <a:off x="5746899" y="5388934"/>
            <a:ext cx="1524000" cy="369332"/>
          </a:xfrm>
          <a:prstGeom prst="rect">
            <a:avLst/>
          </a:prstGeom>
          <a:noFill/>
        </p:spPr>
        <p:txBody>
          <a:bodyPr wrap="square" rtlCol="0">
            <a:spAutoFit/>
          </a:bodyPr>
          <a:lstStyle/>
          <a:p>
            <a:r>
              <a:rPr lang="en-US" dirty="0" smtClean="0"/>
              <a:t>2013 - 2014</a:t>
            </a:r>
            <a:endParaRPr lang="en-US" dirty="0"/>
          </a:p>
        </p:txBody>
      </p:sp>
      <p:sp>
        <p:nvSpPr>
          <p:cNvPr id="19" name="Right Arrow Callout 18"/>
          <p:cNvSpPr/>
          <p:nvPr/>
        </p:nvSpPr>
        <p:spPr bwMode="auto">
          <a:xfrm rot="5400000">
            <a:off x="-95250" y="2305050"/>
            <a:ext cx="3619500" cy="2057400"/>
          </a:xfrm>
          <a:prstGeom prst="rightArrowCallout">
            <a:avLst>
              <a:gd name="adj1" fmla="val 14272"/>
              <a:gd name="adj2" fmla="val 25000"/>
              <a:gd name="adj3" fmla="val 25000"/>
              <a:gd name="adj4" fmla="val 8487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0" name="Right Arrow Callout 19"/>
          <p:cNvSpPr/>
          <p:nvPr/>
        </p:nvSpPr>
        <p:spPr bwMode="auto">
          <a:xfrm rot="5400000">
            <a:off x="2571750" y="2305050"/>
            <a:ext cx="3619500" cy="2057400"/>
          </a:xfrm>
          <a:prstGeom prst="rightArrowCallout">
            <a:avLst>
              <a:gd name="adj1" fmla="val 14272"/>
              <a:gd name="adj2" fmla="val 25000"/>
              <a:gd name="adj3" fmla="val 25000"/>
              <a:gd name="adj4" fmla="val 8487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1" name="Right Arrow Callout 20"/>
          <p:cNvSpPr/>
          <p:nvPr/>
        </p:nvSpPr>
        <p:spPr bwMode="auto">
          <a:xfrm rot="5400000">
            <a:off x="5391150" y="2305050"/>
            <a:ext cx="3619500" cy="2057400"/>
          </a:xfrm>
          <a:prstGeom prst="rightArrowCallout">
            <a:avLst>
              <a:gd name="adj1" fmla="val 14272"/>
              <a:gd name="adj2" fmla="val 25000"/>
              <a:gd name="adj3" fmla="val 25000"/>
              <a:gd name="adj4" fmla="val 8487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2" name="TextBox 21"/>
          <p:cNvSpPr txBox="1"/>
          <p:nvPr/>
        </p:nvSpPr>
        <p:spPr>
          <a:xfrm>
            <a:off x="685800" y="1524000"/>
            <a:ext cx="2057400" cy="2939266"/>
          </a:xfrm>
          <a:prstGeom prst="rect">
            <a:avLst/>
          </a:prstGeom>
          <a:noFill/>
        </p:spPr>
        <p:txBody>
          <a:bodyPr wrap="square" rtlCol="0">
            <a:spAutoFit/>
          </a:bodyPr>
          <a:lstStyle/>
          <a:p>
            <a:r>
              <a:rPr lang="en-US" sz="900" dirty="0" smtClean="0"/>
              <a:t>All teachers and administrators receive sixth/eighth standard ratings (with no mandated consequences).</a:t>
            </a:r>
          </a:p>
          <a:p>
            <a:endParaRPr lang="en-US" sz="900" dirty="0" smtClean="0"/>
          </a:p>
          <a:p>
            <a:r>
              <a:rPr lang="en-US" sz="900" dirty="0" smtClean="0"/>
              <a:t>Those with three years of data receive effectiveness determinations (with no mandated consequences).</a:t>
            </a:r>
          </a:p>
          <a:p>
            <a:endParaRPr lang="en-US" sz="900" dirty="0" smtClean="0"/>
          </a:p>
          <a:p>
            <a:r>
              <a:rPr lang="en-US" sz="900" dirty="0" smtClean="0"/>
              <a:t>Teachers of non-tested grades and subjects “own” school-wide data.</a:t>
            </a:r>
          </a:p>
          <a:p>
            <a:endParaRPr lang="en-US" sz="900" dirty="0" smtClean="0"/>
          </a:p>
          <a:p>
            <a:r>
              <a:rPr lang="en-US" sz="900" dirty="0" smtClean="0"/>
              <a:t>Teachers in tested grades and subjects without three years of data continue to accumulate data toward three year mark necessary for effectiveness determination</a:t>
            </a:r>
          </a:p>
          <a:p>
            <a:endParaRPr lang="en-US" sz="900" dirty="0" smtClean="0"/>
          </a:p>
          <a:p>
            <a:r>
              <a:rPr lang="en-US" sz="900" dirty="0" smtClean="0"/>
              <a:t>Measures of Student Learning are pilot-tested.</a:t>
            </a:r>
          </a:p>
          <a:p>
            <a:endParaRPr lang="en-US" sz="1400" dirty="0"/>
          </a:p>
        </p:txBody>
      </p:sp>
      <p:sp>
        <p:nvSpPr>
          <p:cNvPr id="23" name="TextBox 22"/>
          <p:cNvSpPr txBox="1"/>
          <p:nvPr/>
        </p:nvSpPr>
        <p:spPr>
          <a:xfrm>
            <a:off x="3352800" y="1524001"/>
            <a:ext cx="2057400" cy="2739211"/>
          </a:xfrm>
          <a:prstGeom prst="rect">
            <a:avLst/>
          </a:prstGeom>
          <a:noFill/>
        </p:spPr>
        <p:txBody>
          <a:bodyPr wrap="square" rtlCol="0">
            <a:spAutoFit/>
          </a:bodyPr>
          <a:lstStyle/>
          <a:p>
            <a:r>
              <a:rPr lang="en-US" sz="900" dirty="0" smtClean="0"/>
              <a:t>All teachers and administrators receive sixth/eighth standard ratings (with mandated consequences).</a:t>
            </a:r>
          </a:p>
          <a:p>
            <a:endParaRPr lang="en-US" sz="900" dirty="0" smtClean="0"/>
          </a:p>
          <a:p>
            <a:r>
              <a:rPr lang="en-US" sz="900" dirty="0" smtClean="0"/>
              <a:t>Those with three years of data receive effectiveness determinations (with mandated consequences).</a:t>
            </a:r>
          </a:p>
          <a:p>
            <a:endParaRPr lang="en-US" sz="900" dirty="0" smtClean="0"/>
          </a:p>
          <a:p>
            <a:r>
              <a:rPr lang="en-US" sz="900" dirty="0" smtClean="0"/>
              <a:t>Measures of Student Learning roll out.  Teachers in formerly non-tested grades and subjects “own” their own growth data.</a:t>
            </a:r>
          </a:p>
          <a:p>
            <a:endParaRPr lang="en-US" sz="900" dirty="0" smtClean="0"/>
          </a:p>
          <a:p>
            <a:r>
              <a:rPr lang="en-US" sz="900" dirty="0" smtClean="0"/>
              <a:t>Teachers in all grades and subjects without three years of data continue to accumulate data toward three year mark necessary for effectiveness determination.</a:t>
            </a:r>
          </a:p>
          <a:p>
            <a:endParaRPr lang="en-US" sz="1000" dirty="0"/>
          </a:p>
        </p:txBody>
      </p:sp>
      <p:sp>
        <p:nvSpPr>
          <p:cNvPr id="24" name="TextBox 23"/>
          <p:cNvSpPr txBox="1"/>
          <p:nvPr/>
        </p:nvSpPr>
        <p:spPr>
          <a:xfrm>
            <a:off x="6172200" y="1524000"/>
            <a:ext cx="2057400" cy="2800767"/>
          </a:xfrm>
          <a:prstGeom prst="rect">
            <a:avLst/>
          </a:prstGeom>
          <a:noFill/>
        </p:spPr>
        <p:txBody>
          <a:bodyPr wrap="square" rtlCol="0">
            <a:spAutoFit/>
          </a:bodyPr>
          <a:lstStyle/>
          <a:p>
            <a:r>
              <a:rPr lang="en-US" sz="900" dirty="0" smtClean="0"/>
              <a:t>All teachers and administrators receive sixth/eighth standard ratings (with mandated consequences).</a:t>
            </a:r>
          </a:p>
          <a:p>
            <a:endParaRPr lang="en-US" sz="900" dirty="0" smtClean="0"/>
          </a:p>
          <a:p>
            <a:r>
              <a:rPr lang="en-US" sz="900" dirty="0" smtClean="0"/>
              <a:t>Those with three years of data receive effectiveness determinations (with mandated consequences).</a:t>
            </a:r>
          </a:p>
          <a:p>
            <a:endParaRPr lang="en-US" sz="900" dirty="0" smtClean="0"/>
          </a:p>
          <a:p>
            <a:r>
              <a:rPr lang="en-US" sz="900" dirty="0" smtClean="0"/>
              <a:t>Measures of Student Learning roll out.  Teachers in formerly non-tested grades and subjects “own” their own growth data.</a:t>
            </a:r>
          </a:p>
          <a:p>
            <a:endParaRPr lang="en-US" sz="900" dirty="0" smtClean="0"/>
          </a:p>
          <a:p>
            <a:r>
              <a:rPr lang="en-US" sz="900" dirty="0" smtClean="0"/>
              <a:t>The only teachers and administrators not receiving effectiveness determinations are those without three years of data.</a:t>
            </a:r>
          </a:p>
          <a:p>
            <a:endParaRPr lang="en-US" sz="900" dirty="0" smtClean="0"/>
          </a:p>
          <a:p>
            <a:endParaRPr lang="en-US" sz="1400" dirty="0"/>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685800"/>
            <a:ext cx="8305800" cy="762000"/>
          </a:xfrm>
        </p:spPr>
        <p:txBody>
          <a:bodyPr/>
          <a:lstStyle/>
          <a:p>
            <a:pPr algn="l" eaLnBrk="1" hangingPunct="1"/>
            <a:r>
              <a:rPr lang="en-US" dirty="0" smtClean="0"/>
              <a:t>Four “Buckets” of Assessment</a:t>
            </a:r>
          </a:p>
        </p:txBody>
      </p:sp>
      <p:sp>
        <p:nvSpPr>
          <p:cNvPr id="6" name="Flowchart: Delay 5"/>
          <p:cNvSpPr/>
          <p:nvPr/>
        </p:nvSpPr>
        <p:spPr bwMode="auto">
          <a:xfrm rot="5400000">
            <a:off x="609600" y="1752600"/>
            <a:ext cx="1524000" cy="1524000"/>
          </a:xfrm>
          <a:prstGeom prst="flowChartDelay">
            <a:avLst/>
          </a:prstGeom>
          <a:solidFill>
            <a:srgbClr val="BCE29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7" name="Flowchart: Delay 6"/>
          <p:cNvSpPr/>
          <p:nvPr/>
        </p:nvSpPr>
        <p:spPr bwMode="auto">
          <a:xfrm rot="5400000">
            <a:off x="2590800" y="1752600"/>
            <a:ext cx="1524000" cy="1524000"/>
          </a:xfrm>
          <a:prstGeom prst="flowChartDelay">
            <a:avLst/>
          </a:prstGeom>
          <a:solidFill>
            <a:srgbClr val="BCE29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8" name="Flowchart: Delay 7"/>
          <p:cNvSpPr/>
          <p:nvPr/>
        </p:nvSpPr>
        <p:spPr bwMode="auto">
          <a:xfrm rot="5400000">
            <a:off x="4648200" y="1752600"/>
            <a:ext cx="1524000" cy="1524000"/>
          </a:xfrm>
          <a:prstGeom prst="flowChartDelay">
            <a:avLst/>
          </a:prstGeom>
          <a:solidFill>
            <a:srgbClr val="BCE29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9" name="Flowchart: Delay 8"/>
          <p:cNvSpPr/>
          <p:nvPr/>
        </p:nvSpPr>
        <p:spPr bwMode="auto">
          <a:xfrm rot="5400000">
            <a:off x="6705600" y="1752600"/>
            <a:ext cx="1524000" cy="1524000"/>
          </a:xfrm>
          <a:prstGeom prst="flowChartDelay">
            <a:avLst/>
          </a:prstGeom>
          <a:solidFill>
            <a:srgbClr val="BCE29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0" name="TextBox 9"/>
          <p:cNvSpPr txBox="1"/>
          <p:nvPr/>
        </p:nvSpPr>
        <p:spPr>
          <a:xfrm>
            <a:off x="1085850" y="2057400"/>
            <a:ext cx="457200" cy="861774"/>
          </a:xfrm>
          <a:prstGeom prst="rect">
            <a:avLst/>
          </a:prstGeom>
          <a:noFill/>
        </p:spPr>
        <p:txBody>
          <a:bodyPr wrap="square" rtlCol="0">
            <a:spAutoFit/>
          </a:bodyPr>
          <a:lstStyle/>
          <a:p>
            <a:r>
              <a:rPr lang="en-US" sz="5000" dirty="0" smtClean="0"/>
              <a:t>1</a:t>
            </a:r>
          </a:p>
        </p:txBody>
      </p:sp>
      <p:sp>
        <p:nvSpPr>
          <p:cNvPr id="11" name="TextBox 10"/>
          <p:cNvSpPr txBox="1"/>
          <p:nvPr/>
        </p:nvSpPr>
        <p:spPr>
          <a:xfrm>
            <a:off x="3124200" y="2057400"/>
            <a:ext cx="457200" cy="861774"/>
          </a:xfrm>
          <a:prstGeom prst="rect">
            <a:avLst/>
          </a:prstGeom>
          <a:noFill/>
        </p:spPr>
        <p:txBody>
          <a:bodyPr wrap="square" rtlCol="0">
            <a:spAutoFit/>
          </a:bodyPr>
          <a:lstStyle/>
          <a:p>
            <a:r>
              <a:rPr lang="en-US" sz="5000" dirty="0" smtClean="0"/>
              <a:t>2</a:t>
            </a:r>
          </a:p>
        </p:txBody>
      </p:sp>
      <p:sp>
        <p:nvSpPr>
          <p:cNvPr id="12" name="TextBox 11"/>
          <p:cNvSpPr txBox="1"/>
          <p:nvPr/>
        </p:nvSpPr>
        <p:spPr>
          <a:xfrm>
            <a:off x="5162800" y="2057400"/>
            <a:ext cx="457200" cy="861774"/>
          </a:xfrm>
          <a:prstGeom prst="rect">
            <a:avLst/>
          </a:prstGeom>
          <a:noFill/>
        </p:spPr>
        <p:txBody>
          <a:bodyPr wrap="square" rtlCol="0">
            <a:spAutoFit/>
          </a:bodyPr>
          <a:lstStyle/>
          <a:p>
            <a:r>
              <a:rPr lang="en-US" sz="5000" dirty="0" smtClean="0"/>
              <a:t>3</a:t>
            </a:r>
          </a:p>
        </p:txBody>
      </p:sp>
      <p:sp>
        <p:nvSpPr>
          <p:cNvPr id="13" name="TextBox 12"/>
          <p:cNvSpPr txBox="1"/>
          <p:nvPr/>
        </p:nvSpPr>
        <p:spPr>
          <a:xfrm>
            <a:off x="7239000" y="2057400"/>
            <a:ext cx="457200" cy="861774"/>
          </a:xfrm>
          <a:prstGeom prst="rect">
            <a:avLst/>
          </a:prstGeom>
          <a:noFill/>
        </p:spPr>
        <p:txBody>
          <a:bodyPr wrap="square" rtlCol="0">
            <a:spAutoFit/>
          </a:bodyPr>
          <a:lstStyle/>
          <a:p>
            <a:r>
              <a:rPr lang="en-US" sz="5000" dirty="0" smtClean="0"/>
              <a:t>4</a:t>
            </a:r>
          </a:p>
        </p:txBody>
      </p:sp>
      <p:cxnSp>
        <p:nvCxnSpPr>
          <p:cNvPr id="15" name="Straight Arrow Connector 14"/>
          <p:cNvCxnSpPr/>
          <p:nvPr/>
        </p:nvCxnSpPr>
        <p:spPr bwMode="auto">
          <a:xfrm rot="5400000" flipH="1" flipV="1">
            <a:off x="1219994" y="3504406"/>
            <a:ext cx="304800" cy="1588"/>
          </a:xfrm>
          <a:prstGeom prst="straightConnector1">
            <a:avLst/>
          </a:prstGeom>
          <a:solidFill>
            <a:schemeClr val="accent1"/>
          </a:solidFill>
          <a:ln w="9525" cap="flat" cmpd="sng" algn="ctr">
            <a:solidFill>
              <a:srgbClr val="FFC000"/>
            </a:solidFill>
            <a:prstDash val="solid"/>
            <a:round/>
            <a:headEnd type="none" w="med" len="med"/>
            <a:tailEnd type="arrow"/>
          </a:ln>
          <a:effectLst/>
        </p:spPr>
      </p:cxnSp>
      <p:cxnSp>
        <p:nvCxnSpPr>
          <p:cNvPr id="17" name="Straight Arrow Connector 16"/>
          <p:cNvCxnSpPr/>
          <p:nvPr/>
        </p:nvCxnSpPr>
        <p:spPr bwMode="auto">
          <a:xfrm rot="5400000" flipH="1" flipV="1">
            <a:off x="3241769" y="3499456"/>
            <a:ext cx="304800" cy="1588"/>
          </a:xfrm>
          <a:prstGeom prst="straightConnector1">
            <a:avLst/>
          </a:prstGeom>
          <a:solidFill>
            <a:schemeClr val="accent1"/>
          </a:solidFill>
          <a:ln w="9525" cap="flat" cmpd="sng" algn="ctr">
            <a:solidFill>
              <a:srgbClr val="FFC000"/>
            </a:solidFill>
            <a:prstDash val="solid"/>
            <a:round/>
            <a:headEnd type="none" w="med" len="med"/>
            <a:tailEnd type="arrow"/>
          </a:ln>
          <a:effectLst/>
        </p:spPr>
      </p:cxnSp>
      <p:cxnSp>
        <p:nvCxnSpPr>
          <p:cNvPr id="18" name="Straight Arrow Connector 17"/>
          <p:cNvCxnSpPr/>
          <p:nvPr/>
        </p:nvCxnSpPr>
        <p:spPr bwMode="auto">
          <a:xfrm rot="5400000" flipH="1" flipV="1">
            <a:off x="5299169" y="3504406"/>
            <a:ext cx="304800" cy="1588"/>
          </a:xfrm>
          <a:prstGeom prst="straightConnector1">
            <a:avLst/>
          </a:prstGeom>
          <a:solidFill>
            <a:schemeClr val="accent1"/>
          </a:solidFill>
          <a:ln w="9525" cap="flat" cmpd="sng" algn="ctr">
            <a:solidFill>
              <a:srgbClr val="FFC000"/>
            </a:solidFill>
            <a:prstDash val="solid"/>
            <a:round/>
            <a:headEnd type="none" w="med" len="med"/>
            <a:tailEnd type="arrow"/>
          </a:ln>
          <a:effectLst/>
        </p:spPr>
      </p:cxnSp>
      <p:cxnSp>
        <p:nvCxnSpPr>
          <p:cNvPr id="19" name="Straight Arrow Connector 18"/>
          <p:cNvCxnSpPr/>
          <p:nvPr/>
        </p:nvCxnSpPr>
        <p:spPr bwMode="auto">
          <a:xfrm rot="5400000" flipH="1" flipV="1">
            <a:off x="7392194" y="3504406"/>
            <a:ext cx="304800" cy="1588"/>
          </a:xfrm>
          <a:prstGeom prst="straightConnector1">
            <a:avLst/>
          </a:prstGeom>
          <a:solidFill>
            <a:schemeClr val="accent1"/>
          </a:solidFill>
          <a:ln w="9525" cap="flat" cmpd="sng" algn="ctr">
            <a:solidFill>
              <a:srgbClr val="FFC000"/>
            </a:solidFill>
            <a:prstDash val="solid"/>
            <a:round/>
            <a:headEnd type="none" w="med" len="med"/>
            <a:tailEnd type="arrow"/>
          </a:ln>
          <a:effectLst/>
        </p:spPr>
      </p:cxnSp>
      <p:sp>
        <p:nvSpPr>
          <p:cNvPr id="20" name="TextBox 19"/>
          <p:cNvSpPr txBox="1"/>
          <p:nvPr/>
        </p:nvSpPr>
        <p:spPr>
          <a:xfrm>
            <a:off x="533400" y="3741760"/>
            <a:ext cx="1752600" cy="646331"/>
          </a:xfrm>
          <a:prstGeom prst="rect">
            <a:avLst/>
          </a:prstGeom>
          <a:noFill/>
          <a:ln>
            <a:solidFill>
              <a:srgbClr val="FFC000"/>
            </a:solidFill>
          </a:ln>
        </p:spPr>
        <p:txBody>
          <a:bodyPr wrap="square" rtlCol="0">
            <a:spAutoFit/>
          </a:bodyPr>
          <a:lstStyle/>
          <a:p>
            <a:pPr algn="ctr"/>
            <a:r>
              <a:rPr lang="en-US" dirty="0" smtClean="0"/>
              <a:t>EOCs, EOGs and </a:t>
            </a:r>
            <a:r>
              <a:rPr lang="en-US" dirty="0" err="1" smtClean="0"/>
              <a:t>VoCATS</a:t>
            </a:r>
            <a:endParaRPr lang="en-US" dirty="0"/>
          </a:p>
        </p:txBody>
      </p:sp>
      <p:sp>
        <p:nvSpPr>
          <p:cNvPr id="21" name="TextBox 20"/>
          <p:cNvSpPr txBox="1"/>
          <p:nvPr/>
        </p:nvSpPr>
        <p:spPr>
          <a:xfrm>
            <a:off x="2514600" y="3741760"/>
            <a:ext cx="1752600" cy="2000548"/>
          </a:xfrm>
          <a:prstGeom prst="rect">
            <a:avLst/>
          </a:prstGeom>
          <a:noFill/>
          <a:ln>
            <a:solidFill>
              <a:srgbClr val="FFC000"/>
            </a:solidFill>
          </a:ln>
        </p:spPr>
        <p:txBody>
          <a:bodyPr wrap="square" rtlCol="0">
            <a:spAutoFit/>
          </a:bodyPr>
          <a:lstStyle/>
          <a:p>
            <a:pPr algn="ctr"/>
            <a:r>
              <a:rPr lang="en-US" dirty="0" smtClean="0"/>
              <a:t>Category One of MSLs</a:t>
            </a:r>
          </a:p>
          <a:p>
            <a:pPr algn="ctr"/>
            <a:endParaRPr lang="en-US" dirty="0" smtClean="0"/>
          </a:p>
          <a:p>
            <a:pPr algn="ctr"/>
            <a:r>
              <a:rPr lang="en-US" sz="1400" dirty="0" smtClean="0"/>
              <a:t>With appropriate resources and time, these MSLs can be validated psychometrically</a:t>
            </a:r>
            <a:endParaRPr lang="en-US" sz="1400" dirty="0"/>
          </a:p>
        </p:txBody>
      </p:sp>
      <p:sp>
        <p:nvSpPr>
          <p:cNvPr id="22" name="TextBox 21"/>
          <p:cNvSpPr txBox="1"/>
          <p:nvPr/>
        </p:nvSpPr>
        <p:spPr>
          <a:xfrm>
            <a:off x="4572000" y="3728113"/>
            <a:ext cx="1981200" cy="2215991"/>
          </a:xfrm>
          <a:prstGeom prst="rect">
            <a:avLst/>
          </a:prstGeom>
          <a:noFill/>
          <a:ln>
            <a:solidFill>
              <a:srgbClr val="FFC000"/>
            </a:solidFill>
          </a:ln>
        </p:spPr>
        <p:txBody>
          <a:bodyPr wrap="square" rtlCol="0">
            <a:spAutoFit/>
          </a:bodyPr>
          <a:lstStyle/>
          <a:p>
            <a:pPr algn="ctr"/>
            <a:r>
              <a:rPr lang="en-US" dirty="0" smtClean="0"/>
              <a:t>Category Two of MSLs</a:t>
            </a:r>
          </a:p>
          <a:p>
            <a:pPr algn="ctr"/>
            <a:endParaRPr lang="en-US" dirty="0" smtClean="0"/>
          </a:p>
          <a:p>
            <a:pPr algn="ctr"/>
            <a:r>
              <a:rPr lang="en-US" sz="1400" dirty="0" smtClean="0"/>
              <a:t>With the heavy emphasis on performance, these MSLs cannot be validated psychometrically</a:t>
            </a:r>
            <a:endParaRPr lang="en-US" sz="1400" dirty="0"/>
          </a:p>
        </p:txBody>
      </p:sp>
      <p:sp>
        <p:nvSpPr>
          <p:cNvPr id="23" name="TextBox 22"/>
          <p:cNvSpPr txBox="1"/>
          <p:nvPr/>
        </p:nvSpPr>
        <p:spPr>
          <a:xfrm>
            <a:off x="6705600" y="3733800"/>
            <a:ext cx="1752600" cy="923330"/>
          </a:xfrm>
          <a:prstGeom prst="rect">
            <a:avLst/>
          </a:prstGeom>
          <a:noFill/>
          <a:ln>
            <a:solidFill>
              <a:srgbClr val="FFC000"/>
            </a:solidFill>
          </a:ln>
        </p:spPr>
        <p:txBody>
          <a:bodyPr wrap="square" rtlCol="0">
            <a:spAutoFit/>
          </a:bodyPr>
          <a:lstStyle/>
          <a:p>
            <a:pPr algn="ctr"/>
            <a:r>
              <a:rPr lang="en-US" dirty="0" smtClean="0"/>
              <a:t>Locally Developed Courses</a:t>
            </a:r>
            <a:endParaRPr lang="en-US" dirty="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685800"/>
            <a:ext cx="8077200" cy="762000"/>
          </a:xfrm>
        </p:spPr>
        <p:txBody>
          <a:bodyPr/>
          <a:lstStyle/>
          <a:p>
            <a:pPr algn="l" eaLnBrk="1" hangingPunct="1"/>
            <a:r>
              <a:rPr lang="en-US" dirty="0" smtClean="0"/>
              <a:t>A Picture of Assessment</a:t>
            </a:r>
          </a:p>
        </p:txBody>
      </p:sp>
      <p:graphicFrame>
        <p:nvGraphicFramePr>
          <p:cNvPr id="5" name="Chart 4"/>
          <p:cNvGraphicFramePr/>
          <p:nvPr/>
        </p:nvGraphicFramePr>
        <p:xfrm>
          <a:off x="609600" y="1397000"/>
          <a:ext cx="7924800" cy="4064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685800"/>
            <a:ext cx="8305800" cy="762000"/>
          </a:xfrm>
        </p:spPr>
        <p:txBody>
          <a:bodyPr/>
          <a:lstStyle/>
          <a:p>
            <a:pPr algn="l" eaLnBrk="1" hangingPunct="1"/>
            <a:r>
              <a:rPr lang="en-US" dirty="0" smtClean="0"/>
              <a:t>Four “Buckets” of Assessment</a:t>
            </a:r>
          </a:p>
        </p:txBody>
      </p:sp>
      <p:sp>
        <p:nvSpPr>
          <p:cNvPr id="6" name="Flowchart: Delay 5"/>
          <p:cNvSpPr/>
          <p:nvPr/>
        </p:nvSpPr>
        <p:spPr bwMode="auto">
          <a:xfrm rot="5400000">
            <a:off x="609600" y="1752600"/>
            <a:ext cx="1524000" cy="1524000"/>
          </a:xfrm>
          <a:prstGeom prst="flowChartDelay">
            <a:avLst/>
          </a:prstGeom>
          <a:solidFill>
            <a:srgbClr val="BCE29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7" name="Flowchart: Delay 6"/>
          <p:cNvSpPr/>
          <p:nvPr/>
        </p:nvSpPr>
        <p:spPr bwMode="auto">
          <a:xfrm rot="5400000">
            <a:off x="2590800" y="1752600"/>
            <a:ext cx="1524000" cy="1524000"/>
          </a:xfrm>
          <a:prstGeom prst="flowChartDelay">
            <a:avLst/>
          </a:prstGeom>
          <a:solidFill>
            <a:srgbClr val="BCE29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8" name="Flowchart: Delay 7"/>
          <p:cNvSpPr/>
          <p:nvPr/>
        </p:nvSpPr>
        <p:spPr bwMode="auto">
          <a:xfrm rot="5400000">
            <a:off x="4648200" y="1752600"/>
            <a:ext cx="1524000" cy="1524000"/>
          </a:xfrm>
          <a:prstGeom prst="flowChartDelay">
            <a:avLst/>
          </a:prstGeom>
          <a:solidFill>
            <a:srgbClr val="BCE29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9" name="Flowchart: Delay 8"/>
          <p:cNvSpPr/>
          <p:nvPr/>
        </p:nvSpPr>
        <p:spPr bwMode="auto">
          <a:xfrm rot="5400000">
            <a:off x="6705600" y="1752600"/>
            <a:ext cx="1524000" cy="1524000"/>
          </a:xfrm>
          <a:prstGeom prst="flowChartDelay">
            <a:avLst/>
          </a:prstGeom>
          <a:solidFill>
            <a:srgbClr val="BCE29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0" name="TextBox 9"/>
          <p:cNvSpPr txBox="1"/>
          <p:nvPr/>
        </p:nvSpPr>
        <p:spPr>
          <a:xfrm>
            <a:off x="1085850" y="2057400"/>
            <a:ext cx="457200" cy="861774"/>
          </a:xfrm>
          <a:prstGeom prst="rect">
            <a:avLst/>
          </a:prstGeom>
          <a:noFill/>
        </p:spPr>
        <p:txBody>
          <a:bodyPr wrap="square" rtlCol="0">
            <a:spAutoFit/>
          </a:bodyPr>
          <a:lstStyle/>
          <a:p>
            <a:r>
              <a:rPr lang="en-US" sz="5000" dirty="0" smtClean="0"/>
              <a:t>1</a:t>
            </a:r>
          </a:p>
        </p:txBody>
      </p:sp>
      <p:sp>
        <p:nvSpPr>
          <p:cNvPr id="11" name="TextBox 10"/>
          <p:cNvSpPr txBox="1"/>
          <p:nvPr/>
        </p:nvSpPr>
        <p:spPr>
          <a:xfrm>
            <a:off x="3124200" y="2057400"/>
            <a:ext cx="457200" cy="861774"/>
          </a:xfrm>
          <a:prstGeom prst="rect">
            <a:avLst/>
          </a:prstGeom>
          <a:noFill/>
        </p:spPr>
        <p:txBody>
          <a:bodyPr wrap="square" rtlCol="0">
            <a:spAutoFit/>
          </a:bodyPr>
          <a:lstStyle/>
          <a:p>
            <a:r>
              <a:rPr lang="en-US" sz="5000" dirty="0" smtClean="0"/>
              <a:t>2</a:t>
            </a:r>
          </a:p>
        </p:txBody>
      </p:sp>
      <p:sp>
        <p:nvSpPr>
          <p:cNvPr id="12" name="TextBox 11"/>
          <p:cNvSpPr txBox="1"/>
          <p:nvPr/>
        </p:nvSpPr>
        <p:spPr>
          <a:xfrm>
            <a:off x="5162800" y="2057400"/>
            <a:ext cx="457200" cy="861774"/>
          </a:xfrm>
          <a:prstGeom prst="rect">
            <a:avLst/>
          </a:prstGeom>
          <a:noFill/>
        </p:spPr>
        <p:txBody>
          <a:bodyPr wrap="square" rtlCol="0">
            <a:spAutoFit/>
          </a:bodyPr>
          <a:lstStyle/>
          <a:p>
            <a:r>
              <a:rPr lang="en-US" sz="5000" dirty="0" smtClean="0"/>
              <a:t>3</a:t>
            </a:r>
          </a:p>
        </p:txBody>
      </p:sp>
      <p:sp>
        <p:nvSpPr>
          <p:cNvPr id="13" name="TextBox 12"/>
          <p:cNvSpPr txBox="1"/>
          <p:nvPr/>
        </p:nvSpPr>
        <p:spPr>
          <a:xfrm>
            <a:off x="7239000" y="2057400"/>
            <a:ext cx="457200" cy="861774"/>
          </a:xfrm>
          <a:prstGeom prst="rect">
            <a:avLst/>
          </a:prstGeom>
          <a:noFill/>
        </p:spPr>
        <p:txBody>
          <a:bodyPr wrap="square" rtlCol="0">
            <a:spAutoFit/>
          </a:bodyPr>
          <a:lstStyle/>
          <a:p>
            <a:r>
              <a:rPr lang="en-US" sz="5000" dirty="0" smtClean="0"/>
              <a:t>4</a:t>
            </a:r>
          </a:p>
        </p:txBody>
      </p:sp>
      <p:cxnSp>
        <p:nvCxnSpPr>
          <p:cNvPr id="15" name="Straight Arrow Connector 14"/>
          <p:cNvCxnSpPr/>
          <p:nvPr/>
        </p:nvCxnSpPr>
        <p:spPr bwMode="auto">
          <a:xfrm rot="5400000" flipH="1" flipV="1">
            <a:off x="1219994" y="3504406"/>
            <a:ext cx="304800" cy="1588"/>
          </a:xfrm>
          <a:prstGeom prst="straightConnector1">
            <a:avLst/>
          </a:prstGeom>
          <a:solidFill>
            <a:schemeClr val="accent1"/>
          </a:solidFill>
          <a:ln w="9525" cap="flat" cmpd="sng" algn="ctr">
            <a:solidFill>
              <a:srgbClr val="FFC000"/>
            </a:solidFill>
            <a:prstDash val="solid"/>
            <a:round/>
            <a:headEnd type="none" w="med" len="med"/>
            <a:tailEnd type="arrow"/>
          </a:ln>
          <a:effectLst/>
        </p:spPr>
      </p:cxnSp>
      <p:cxnSp>
        <p:nvCxnSpPr>
          <p:cNvPr id="17" name="Straight Arrow Connector 16"/>
          <p:cNvCxnSpPr/>
          <p:nvPr/>
        </p:nvCxnSpPr>
        <p:spPr bwMode="auto">
          <a:xfrm rot="5400000" flipH="1" flipV="1">
            <a:off x="3241769" y="3499456"/>
            <a:ext cx="304800" cy="1588"/>
          </a:xfrm>
          <a:prstGeom prst="straightConnector1">
            <a:avLst/>
          </a:prstGeom>
          <a:solidFill>
            <a:schemeClr val="accent1"/>
          </a:solidFill>
          <a:ln w="9525" cap="flat" cmpd="sng" algn="ctr">
            <a:solidFill>
              <a:srgbClr val="FFC000"/>
            </a:solidFill>
            <a:prstDash val="solid"/>
            <a:round/>
            <a:headEnd type="none" w="med" len="med"/>
            <a:tailEnd type="arrow"/>
          </a:ln>
          <a:effectLst/>
        </p:spPr>
      </p:cxnSp>
      <p:cxnSp>
        <p:nvCxnSpPr>
          <p:cNvPr id="18" name="Straight Arrow Connector 17"/>
          <p:cNvCxnSpPr/>
          <p:nvPr/>
        </p:nvCxnSpPr>
        <p:spPr bwMode="auto">
          <a:xfrm rot="5400000" flipH="1" flipV="1">
            <a:off x="5299169" y="3504406"/>
            <a:ext cx="304800" cy="1588"/>
          </a:xfrm>
          <a:prstGeom prst="straightConnector1">
            <a:avLst/>
          </a:prstGeom>
          <a:solidFill>
            <a:schemeClr val="accent1"/>
          </a:solidFill>
          <a:ln w="9525" cap="flat" cmpd="sng" algn="ctr">
            <a:solidFill>
              <a:srgbClr val="FFC000"/>
            </a:solidFill>
            <a:prstDash val="solid"/>
            <a:round/>
            <a:headEnd type="none" w="med" len="med"/>
            <a:tailEnd type="arrow"/>
          </a:ln>
          <a:effectLst/>
        </p:spPr>
      </p:cxnSp>
      <p:cxnSp>
        <p:nvCxnSpPr>
          <p:cNvPr id="19" name="Straight Arrow Connector 18"/>
          <p:cNvCxnSpPr/>
          <p:nvPr/>
        </p:nvCxnSpPr>
        <p:spPr bwMode="auto">
          <a:xfrm rot="5400000" flipH="1" flipV="1">
            <a:off x="7392194" y="3504406"/>
            <a:ext cx="304800" cy="1588"/>
          </a:xfrm>
          <a:prstGeom prst="straightConnector1">
            <a:avLst/>
          </a:prstGeom>
          <a:solidFill>
            <a:schemeClr val="accent1"/>
          </a:solidFill>
          <a:ln w="9525" cap="flat" cmpd="sng" algn="ctr">
            <a:solidFill>
              <a:srgbClr val="FFC000"/>
            </a:solidFill>
            <a:prstDash val="solid"/>
            <a:round/>
            <a:headEnd type="none" w="med" len="med"/>
            <a:tailEnd type="arrow"/>
          </a:ln>
          <a:effectLst/>
        </p:spPr>
      </p:cxnSp>
      <p:sp>
        <p:nvSpPr>
          <p:cNvPr id="20" name="TextBox 19"/>
          <p:cNvSpPr txBox="1"/>
          <p:nvPr/>
        </p:nvSpPr>
        <p:spPr>
          <a:xfrm>
            <a:off x="533400" y="3741760"/>
            <a:ext cx="1752600" cy="646331"/>
          </a:xfrm>
          <a:prstGeom prst="rect">
            <a:avLst/>
          </a:prstGeom>
          <a:noFill/>
          <a:ln>
            <a:solidFill>
              <a:srgbClr val="FFC000"/>
            </a:solidFill>
          </a:ln>
        </p:spPr>
        <p:txBody>
          <a:bodyPr wrap="square" rtlCol="0">
            <a:spAutoFit/>
          </a:bodyPr>
          <a:lstStyle/>
          <a:p>
            <a:pPr algn="ctr"/>
            <a:r>
              <a:rPr lang="en-US" dirty="0" smtClean="0"/>
              <a:t>EOCs, EOGs and </a:t>
            </a:r>
            <a:r>
              <a:rPr lang="en-US" dirty="0" err="1" smtClean="0"/>
              <a:t>VoCATS</a:t>
            </a:r>
            <a:endParaRPr lang="en-US" dirty="0"/>
          </a:p>
        </p:txBody>
      </p:sp>
      <p:sp>
        <p:nvSpPr>
          <p:cNvPr id="21" name="TextBox 20"/>
          <p:cNvSpPr txBox="1"/>
          <p:nvPr/>
        </p:nvSpPr>
        <p:spPr>
          <a:xfrm>
            <a:off x="2514600" y="3741760"/>
            <a:ext cx="1752600" cy="2000548"/>
          </a:xfrm>
          <a:prstGeom prst="rect">
            <a:avLst/>
          </a:prstGeom>
          <a:noFill/>
          <a:ln>
            <a:solidFill>
              <a:srgbClr val="FFC000"/>
            </a:solidFill>
          </a:ln>
        </p:spPr>
        <p:txBody>
          <a:bodyPr wrap="square" rtlCol="0">
            <a:spAutoFit/>
          </a:bodyPr>
          <a:lstStyle/>
          <a:p>
            <a:pPr algn="ctr"/>
            <a:r>
              <a:rPr lang="en-US" dirty="0" smtClean="0"/>
              <a:t>Category One of MSLs</a:t>
            </a:r>
          </a:p>
          <a:p>
            <a:pPr algn="ctr"/>
            <a:endParaRPr lang="en-US" dirty="0" smtClean="0"/>
          </a:p>
          <a:p>
            <a:pPr algn="ctr"/>
            <a:r>
              <a:rPr lang="en-US" sz="1400" dirty="0" smtClean="0"/>
              <a:t>With appropriate resources and time, these MSLs can be validated psychometrically</a:t>
            </a:r>
            <a:endParaRPr lang="en-US" sz="1400" dirty="0"/>
          </a:p>
        </p:txBody>
      </p:sp>
      <p:sp>
        <p:nvSpPr>
          <p:cNvPr id="22" name="TextBox 21"/>
          <p:cNvSpPr txBox="1"/>
          <p:nvPr/>
        </p:nvSpPr>
        <p:spPr>
          <a:xfrm>
            <a:off x="4572000" y="3728113"/>
            <a:ext cx="1981200" cy="2215991"/>
          </a:xfrm>
          <a:prstGeom prst="rect">
            <a:avLst/>
          </a:prstGeom>
          <a:noFill/>
          <a:ln>
            <a:solidFill>
              <a:srgbClr val="FFC000"/>
            </a:solidFill>
          </a:ln>
        </p:spPr>
        <p:txBody>
          <a:bodyPr wrap="square" rtlCol="0">
            <a:spAutoFit/>
          </a:bodyPr>
          <a:lstStyle/>
          <a:p>
            <a:pPr algn="ctr"/>
            <a:r>
              <a:rPr lang="en-US" dirty="0" smtClean="0"/>
              <a:t>Category Two of MSLs</a:t>
            </a:r>
          </a:p>
          <a:p>
            <a:pPr algn="ctr"/>
            <a:endParaRPr lang="en-US" dirty="0" smtClean="0"/>
          </a:p>
          <a:p>
            <a:pPr algn="ctr"/>
            <a:r>
              <a:rPr lang="en-US" sz="1400" dirty="0" smtClean="0"/>
              <a:t>With their heavy emphasis on performance, these MSLs cannot be validated psychometrically</a:t>
            </a:r>
            <a:endParaRPr lang="en-US" sz="1400" dirty="0"/>
          </a:p>
        </p:txBody>
      </p:sp>
      <p:sp>
        <p:nvSpPr>
          <p:cNvPr id="23" name="TextBox 22"/>
          <p:cNvSpPr txBox="1"/>
          <p:nvPr/>
        </p:nvSpPr>
        <p:spPr>
          <a:xfrm>
            <a:off x="6705600" y="3733800"/>
            <a:ext cx="1752600" cy="923330"/>
          </a:xfrm>
          <a:prstGeom prst="rect">
            <a:avLst/>
          </a:prstGeom>
          <a:noFill/>
          <a:ln>
            <a:solidFill>
              <a:srgbClr val="FFC000"/>
            </a:solidFill>
          </a:ln>
        </p:spPr>
        <p:txBody>
          <a:bodyPr wrap="square" rtlCol="0">
            <a:spAutoFit/>
          </a:bodyPr>
          <a:lstStyle/>
          <a:p>
            <a:pPr algn="ctr"/>
            <a:r>
              <a:rPr lang="en-US" dirty="0" smtClean="0"/>
              <a:t>Locally Developed Courses</a:t>
            </a:r>
            <a:endParaRPr lang="en-US" dirty="0"/>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685800"/>
            <a:ext cx="8077200" cy="762000"/>
          </a:xfrm>
        </p:spPr>
        <p:txBody>
          <a:bodyPr/>
          <a:lstStyle/>
          <a:p>
            <a:pPr algn="l" eaLnBrk="1" hangingPunct="1"/>
            <a:r>
              <a:rPr lang="en-US" dirty="0" smtClean="0"/>
              <a:t>A Picture of Assessment</a:t>
            </a:r>
          </a:p>
        </p:txBody>
      </p:sp>
      <p:graphicFrame>
        <p:nvGraphicFramePr>
          <p:cNvPr id="4" name="Chart 3"/>
          <p:cNvGraphicFramePr/>
          <p:nvPr/>
        </p:nvGraphicFramePr>
        <p:xfrm>
          <a:off x="609600" y="1397000"/>
          <a:ext cx="8077200" cy="4064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077200" cy="1524000"/>
          </a:xfrm>
        </p:spPr>
        <p:txBody>
          <a:bodyPr/>
          <a:lstStyle/>
          <a:p>
            <a:r>
              <a:rPr lang="en-US" sz="4400" dirty="0" smtClean="0"/>
              <a:t>MSL Design Process</a:t>
            </a:r>
            <a:endParaRPr lang="en-US" dirty="0"/>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609600" y="1524000"/>
            <a:ext cx="2438400" cy="14478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 name="Title 1"/>
          <p:cNvSpPr>
            <a:spLocks noGrp="1"/>
          </p:cNvSpPr>
          <p:nvPr>
            <p:ph type="title"/>
          </p:nvPr>
        </p:nvSpPr>
        <p:spPr>
          <a:xfrm>
            <a:off x="533400" y="533400"/>
            <a:ext cx="8077200" cy="838200"/>
          </a:xfrm>
        </p:spPr>
        <p:txBody>
          <a:bodyPr/>
          <a:lstStyle/>
          <a:p>
            <a:pPr algn="l"/>
            <a:r>
              <a:rPr lang="en-US" dirty="0" smtClean="0"/>
              <a:t>Three Phase Process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69</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Diagram 6"/>
          <p:cNvGraphicFramePr/>
          <p:nvPr/>
        </p:nvGraphicFramePr>
        <p:xfrm>
          <a:off x="685800" y="1397000"/>
          <a:ext cx="8001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8400"/>
            <a:ext cx="8382000" cy="1524000"/>
          </a:xfrm>
        </p:spPr>
        <p:txBody>
          <a:bodyPr/>
          <a:lstStyle/>
          <a:p>
            <a:r>
              <a:rPr lang="en-US" sz="4400" dirty="0" smtClean="0"/>
              <a:t>Context for Educator Effectiveness Work</a:t>
            </a:r>
            <a:endParaRPr lang="en-US" dirty="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609600" y="1524000"/>
            <a:ext cx="2438400" cy="14478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 name="Title 1"/>
          <p:cNvSpPr>
            <a:spLocks noGrp="1"/>
          </p:cNvSpPr>
          <p:nvPr>
            <p:ph type="title"/>
          </p:nvPr>
        </p:nvSpPr>
        <p:spPr>
          <a:xfrm>
            <a:off x="533400" y="457200"/>
            <a:ext cx="8077200" cy="838200"/>
          </a:xfrm>
        </p:spPr>
        <p:txBody>
          <a:bodyPr/>
          <a:lstStyle/>
          <a:p>
            <a:pPr algn="l"/>
            <a:r>
              <a:rPr lang="en-US" dirty="0" smtClean="0"/>
              <a:t>Three Phase Process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70</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Diagram 6"/>
          <p:cNvGraphicFramePr/>
          <p:nvPr>
            <p:extLst>
              <p:ext uri="{D42A27DB-BD31-4B8C-83A1-F6EECF244321}">
                <p14:modId xmlns:p14="http://schemas.microsoft.com/office/powerpoint/2010/main" xmlns="" val="1291305893"/>
              </p:ext>
            </p:extLst>
          </p:nvPr>
        </p:nvGraphicFramePr>
        <p:xfrm>
          <a:off x="609600" y="1371600"/>
          <a:ext cx="8001000" cy="436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Phase I: Create Groups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71</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295400"/>
            <a:ext cx="8077200" cy="3170099"/>
          </a:xfrm>
          <a:prstGeom prst="rect">
            <a:avLst/>
          </a:prstGeom>
          <a:noFill/>
        </p:spPr>
        <p:txBody>
          <a:bodyPr wrap="square" rtlCol="0">
            <a:spAutoFit/>
          </a:bodyPr>
          <a:lstStyle/>
          <a:p>
            <a:pPr marL="457200" indent="-457200"/>
            <a:endParaRPr lang="en-US" sz="2000" dirty="0" smtClean="0">
              <a:latin typeface="+mj-lt"/>
            </a:endParaRPr>
          </a:p>
          <a:p>
            <a:pPr marL="457200" indent="-457200"/>
            <a:r>
              <a:rPr lang="en-US" sz="2000" dirty="0" smtClean="0">
                <a:latin typeface="+mj-lt"/>
              </a:rPr>
              <a:t>Developed list of all non-tested courses and grades in the Common Core State Standards and NC Essential Standards</a:t>
            </a:r>
          </a:p>
          <a:p>
            <a:pPr marL="457200" indent="-457200"/>
            <a:endParaRPr lang="en-US" sz="2000" dirty="0" smtClean="0">
              <a:latin typeface="+mj-lt"/>
            </a:endParaRPr>
          </a:p>
          <a:p>
            <a:pPr marL="457200" indent="-457200"/>
            <a:r>
              <a:rPr lang="en-US" sz="2000" dirty="0" smtClean="0">
                <a:latin typeface="+mj-lt"/>
              </a:rPr>
              <a:t>Grouped courses and grades together into like-content groups</a:t>
            </a:r>
          </a:p>
          <a:p>
            <a:pPr marL="457200" indent="-457200"/>
            <a:endParaRPr lang="en-US" sz="2000" dirty="0" smtClean="0">
              <a:latin typeface="+mj-lt"/>
            </a:endParaRPr>
          </a:p>
          <a:p>
            <a:pPr marL="457200" indent="-457200"/>
            <a:r>
              <a:rPr lang="en-US" sz="2000" dirty="0" smtClean="0">
                <a:latin typeface="+mj-lt"/>
              </a:rPr>
              <a:t>Groups range from Extended Content Standards to Chemistry to Elementary Theatre Arts to Social Studies Electives</a:t>
            </a:r>
          </a:p>
          <a:p>
            <a:pPr marL="457200" indent="-457200"/>
            <a:endParaRPr lang="en-US" sz="2000" dirty="0" smtClean="0">
              <a:latin typeface="+mj-lt"/>
            </a:endParaRPr>
          </a:p>
          <a:p>
            <a:pPr marL="457200" indent="-457200"/>
            <a:endParaRPr lang="en-US" sz="2000" dirty="0" smtClean="0">
              <a:latin typeface="+mj-lt"/>
            </a:endParaRP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Phase I: Select Members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72</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185038"/>
            <a:ext cx="8077200" cy="3724096"/>
          </a:xfrm>
          <a:prstGeom prst="rect">
            <a:avLst/>
          </a:prstGeom>
          <a:noFill/>
        </p:spPr>
        <p:txBody>
          <a:bodyPr wrap="square" rtlCol="0">
            <a:spAutoFit/>
          </a:bodyPr>
          <a:lstStyle/>
          <a:p>
            <a:pPr marL="457200" indent="-457200"/>
            <a:endParaRPr lang="en-US" sz="2000" dirty="0" smtClean="0">
              <a:latin typeface="+mj-lt"/>
            </a:endParaRPr>
          </a:p>
          <a:p>
            <a:pPr marL="457200" indent="-457200"/>
            <a:r>
              <a:rPr lang="en-US" sz="2400" dirty="0" smtClean="0">
                <a:latin typeface="+mj-lt"/>
              </a:rPr>
              <a:t>Designed an online application system for interested educators to apply to join one of the design groups</a:t>
            </a:r>
          </a:p>
          <a:p>
            <a:pPr marL="457200" indent="-457200"/>
            <a:endParaRPr lang="en-US" sz="2400" dirty="0" smtClean="0">
              <a:latin typeface="+mj-lt"/>
            </a:endParaRPr>
          </a:p>
          <a:p>
            <a:pPr marL="457200" indent="-457200"/>
            <a:r>
              <a:rPr lang="en-US" sz="2400" dirty="0" smtClean="0">
                <a:latin typeface="+mj-lt"/>
              </a:rPr>
              <a:t>Advertised for the design groups</a:t>
            </a:r>
          </a:p>
          <a:p>
            <a:pPr marL="457200" indent="-457200"/>
            <a:endParaRPr lang="en-US" sz="2400" dirty="0" smtClean="0">
              <a:latin typeface="+mj-lt"/>
            </a:endParaRPr>
          </a:p>
          <a:p>
            <a:pPr marL="457200" indent="-457200"/>
            <a:r>
              <a:rPr lang="en-US" sz="2400" dirty="0" smtClean="0">
                <a:latin typeface="+mj-lt"/>
              </a:rPr>
              <a:t>Selected educators from over 1,500 applications</a:t>
            </a:r>
          </a:p>
          <a:p>
            <a:pPr marL="457200" indent="-457200"/>
            <a:endParaRPr lang="en-US" sz="2400" dirty="0" smtClean="0">
              <a:latin typeface="+mj-lt"/>
            </a:endParaRPr>
          </a:p>
          <a:p>
            <a:pPr marL="457200" indent="-457200"/>
            <a:r>
              <a:rPr lang="en-US" sz="2400" dirty="0" smtClean="0">
                <a:latin typeface="+mj-lt"/>
              </a:rPr>
              <a:t>Responded to LEA concerns and notified teachers of final selection decisions</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sz="4000" dirty="0" smtClean="0"/>
              <a:t>Phase I: Ensure Representation</a:t>
            </a:r>
            <a:endParaRPr lang="en-US" sz="4000"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73</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185038"/>
            <a:ext cx="8077200" cy="6709529"/>
          </a:xfrm>
          <a:prstGeom prst="rect">
            <a:avLst/>
          </a:prstGeom>
          <a:noFill/>
        </p:spPr>
        <p:txBody>
          <a:bodyPr wrap="square" rtlCol="0">
            <a:spAutoFit/>
          </a:bodyPr>
          <a:lstStyle/>
          <a:p>
            <a:pPr marL="457200" indent="-457200"/>
            <a:endParaRPr lang="en-US" sz="2000" dirty="0" smtClean="0">
              <a:latin typeface="+mj-lt"/>
            </a:endParaRPr>
          </a:p>
          <a:p>
            <a:pPr marL="457200" indent="-457200"/>
            <a:r>
              <a:rPr lang="en-US" sz="2500" dirty="0" smtClean="0">
                <a:latin typeface="+mj-lt"/>
              </a:rPr>
              <a:t>101 Local Education Agencies</a:t>
            </a:r>
          </a:p>
          <a:p>
            <a:pPr marL="457200" indent="-457200"/>
            <a:endParaRPr lang="en-US" sz="2500" dirty="0" smtClean="0">
              <a:latin typeface="+mj-lt"/>
            </a:endParaRPr>
          </a:p>
          <a:p>
            <a:pPr marL="457200" indent="-457200"/>
            <a:r>
              <a:rPr lang="en-US" sz="2500" dirty="0" smtClean="0">
                <a:latin typeface="+mj-lt"/>
              </a:rPr>
              <a:t>10 Charter Schools</a:t>
            </a:r>
          </a:p>
          <a:p>
            <a:pPr marL="457200" indent="-457200"/>
            <a:endParaRPr lang="en-US" sz="2500" dirty="0" smtClean="0">
              <a:latin typeface="+mj-lt"/>
            </a:endParaRPr>
          </a:p>
          <a:p>
            <a:pPr marL="457200" indent="-457200"/>
            <a:r>
              <a:rPr lang="en-US" sz="2500" dirty="0" smtClean="0">
                <a:latin typeface="+mj-lt"/>
              </a:rPr>
              <a:t>Department of Juvenile Justice and Delinquency Prevention</a:t>
            </a:r>
          </a:p>
          <a:p>
            <a:pPr marL="457200" indent="-457200"/>
            <a:endParaRPr lang="en-US" sz="2500" dirty="0" smtClean="0">
              <a:latin typeface="+mj-lt"/>
            </a:endParaRPr>
          </a:p>
          <a:p>
            <a:pPr marL="457200" indent="-457200"/>
            <a:r>
              <a:rPr lang="en-US" sz="2500" dirty="0" smtClean="0">
                <a:latin typeface="+mj-lt"/>
              </a:rPr>
              <a:t>University of North Carolina</a:t>
            </a:r>
          </a:p>
          <a:p>
            <a:pPr marL="457200" indent="-457200"/>
            <a:endParaRPr lang="en-US" sz="2500" dirty="0" smtClean="0">
              <a:latin typeface="+mj-lt"/>
            </a:endParaRPr>
          </a:p>
          <a:p>
            <a:pPr marL="457200" indent="-457200"/>
            <a:r>
              <a:rPr lang="en-US" sz="2500" dirty="0" smtClean="0">
                <a:latin typeface="+mj-lt"/>
              </a:rPr>
              <a:t>North Carolina Virtual Public School</a:t>
            </a:r>
          </a:p>
          <a:p>
            <a:pPr marL="457200" indent="-457200"/>
            <a:endParaRPr lang="en-US" sz="2000" dirty="0" smtClean="0">
              <a:latin typeface="+mj-lt"/>
            </a:endParaRPr>
          </a:p>
          <a:p>
            <a:pPr marL="457200" indent="-457200"/>
            <a:endParaRPr lang="en-US" sz="2000" dirty="0" smtClean="0">
              <a:latin typeface="+mj-lt"/>
            </a:endParaRPr>
          </a:p>
          <a:p>
            <a:pPr marL="457200" indent="-457200"/>
            <a:endParaRPr lang="en-US" sz="2000" dirty="0" smtClean="0">
              <a:latin typeface="+mj-lt"/>
            </a:endParaRPr>
          </a:p>
          <a:p>
            <a:pPr marL="457200" indent="-457200"/>
            <a:endParaRPr lang="en-US" sz="2000" dirty="0" smtClean="0">
              <a:latin typeface="+mj-lt"/>
            </a:endParaRPr>
          </a:p>
          <a:p>
            <a:pPr marL="457200" indent="-457200"/>
            <a:endParaRPr lang="en-US" sz="2000" dirty="0" smtClean="0">
              <a:latin typeface="+mj-lt"/>
            </a:endParaRPr>
          </a:p>
          <a:p>
            <a:pPr marL="457200" indent="-457200"/>
            <a:endParaRPr lang="en-US" sz="2000" dirty="0" smtClean="0">
              <a:latin typeface="+mj-lt"/>
            </a:endParaRPr>
          </a:p>
          <a:p>
            <a:pPr marL="457200" indent="-457200"/>
            <a:endParaRPr lang="en-US" sz="2000" dirty="0" smtClean="0">
              <a:latin typeface="+mj-lt"/>
            </a:endParaRPr>
          </a:p>
          <a:p>
            <a:pPr marL="457200" indent="-457200"/>
            <a:endParaRPr lang="en-US" sz="2000" dirty="0" smtClean="0">
              <a:latin typeface="+mj-lt"/>
            </a:endParaRP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Phase I: Provide Training</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74</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328264"/>
            <a:ext cx="8077200" cy="4154984"/>
          </a:xfrm>
          <a:prstGeom prst="rect">
            <a:avLst/>
          </a:prstGeom>
          <a:noFill/>
        </p:spPr>
        <p:txBody>
          <a:bodyPr wrap="square" rtlCol="0">
            <a:spAutoFit/>
          </a:bodyPr>
          <a:lstStyle/>
          <a:p>
            <a:pPr marL="457200" indent="-457200"/>
            <a:endParaRPr lang="en-US" sz="2400" dirty="0" smtClean="0">
              <a:latin typeface="+mj-lt"/>
            </a:endParaRPr>
          </a:p>
          <a:p>
            <a:pPr marL="457200" indent="-457200">
              <a:buAutoNum type="arabicPeriod"/>
            </a:pPr>
            <a:r>
              <a:rPr lang="en-US" sz="2400" dirty="0" smtClean="0">
                <a:latin typeface="+mj-lt"/>
              </a:rPr>
              <a:t>The Measures of Student Learning design process and how the Measures fit into the State’s educator effectiveness work (DPI Leadership and </a:t>
            </a:r>
            <a:r>
              <a:rPr lang="en-US" sz="2400" dirty="0" err="1" smtClean="0">
                <a:latin typeface="+mj-lt"/>
              </a:rPr>
              <a:t>RttT</a:t>
            </a:r>
            <a:r>
              <a:rPr lang="en-US" sz="2400" dirty="0" smtClean="0">
                <a:latin typeface="+mj-lt"/>
              </a:rPr>
              <a:t> Project Management)</a:t>
            </a:r>
          </a:p>
          <a:p>
            <a:pPr marL="457200" indent="-457200">
              <a:buFont typeface="+mj-lt"/>
              <a:buAutoNum type="arabicPeriod"/>
            </a:pPr>
            <a:endParaRPr lang="en-US" sz="1200" dirty="0" smtClean="0">
              <a:latin typeface="+mj-lt"/>
            </a:endParaRPr>
          </a:p>
          <a:p>
            <a:pPr marL="457200" indent="-457200">
              <a:buAutoNum type="arabicPeriod"/>
            </a:pPr>
            <a:r>
              <a:rPr lang="en-US" sz="2400" dirty="0" smtClean="0">
                <a:latin typeface="+mj-lt"/>
              </a:rPr>
              <a:t> Assessment design, including potential item types, reliability, and validity (Assessment Design and Development)</a:t>
            </a:r>
          </a:p>
          <a:p>
            <a:pPr marL="457200" indent="-457200">
              <a:buFont typeface="+mj-lt"/>
              <a:buAutoNum type="arabicPeriod"/>
            </a:pPr>
            <a:endParaRPr lang="en-US" sz="1200" dirty="0" smtClean="0">
              <a:latin typeface="+mj-lt"/>
            </a:endParaRPr>
          </a:p>
          <a:p>
            <a:pPr marL="457200" indent="-457200">
              <a:buAutoNum type="arabicPeriod"/>
            </a:pPr>
            <a:r>
              <a:rPr lang="en-US" sz="2400" dirty="0" smtClean="0">
                <a:latin typeface="+mj-lt"/>
              </a:rPr>
              <a:t>Overview of the Common Core and NC Essential Standards (Curriculum &amp; Instruction)</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Phase I: Gather Feedback</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75</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328264"/>
            <a:ext cx="8077200" cy="3539430"/>
          </a:xfrm>
          <a:prstGeom prst="rect">
            <a:avLst/>
          </a:prstGeom>
          <a:noFill/>
        </p:spPr>
        <p:txBody>
          <a:bodyPr wrap="square" rtlCol="0">
            <a:spAutoFit/>
          </a:bodyPr>
          <a:lstStyle/>
          <a:p>
            <a:pPr marL="457200" indent="-457200"/>
            <a:endParaRPr lang="en-US" sz="2000" dirty="0" smtClean="0">
              <a:latin typeface="+mj-lt"/>
            </a:endParaRPr>
          </a:p>
          <a:p>
            <a:pPr marL="457200" indent="-457200"/>
            <a:r>
              <a:rPr lang="en-US" sz="2000" dirty="0" smtClean="0">
                <a:latin typeface="+mj-lt"/>
              </a:rPr>
              <a:t>Through three feedback protocols, teachers provided answers to the following critical question:</a:t>
            </a:r>
          </a:p>
          <a:p>
            <a:pPr marL="457200" indent="-457200"/>
            <a:endParaRPr lang="en-US" sz="2000" dirty="0" smtClean="0">
              <a:latin typeface="+mj-lt"/>
            </a:endParaRPr>
          </a:p>
          <a:p>
            <a:pPr indent="-457200" algn="ctr"/>
            <a:r>
              <a:rPr lang="en-US" sz="4800" b="1" dirty="0" smtClean="0">
                <a:solidFill>
                  <a:srgbClr val="92D050"/>
                </a:solidFill>
                <a:latin typeface="+mj-lt"/>
              </a:rPr>
              <a:t>What does meaningful assessment in your content area look like?</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Preliminary Feedback:</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76</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328264"/>
            <a:ext cx="8077200" cy="707886"/>
          </a:xfrm>
          <a:prstGeom prst="rect">
            <a:avLst/>
          </a:prstGeom>
          <a:noFill/>
        </p:spPr>
        <p:txBody>
          <a:bodyPr wrap="square" rtlCol="0">
            <a:spAutoFit/>
          </a:bodyPr>
          <a:lstStyle/>
          <a:p>
            <a:pPr marL="457200" indent="-457200"/>
            <a:r>
              <a:rPr lang="en-US" sz="2000" dirty="0" smtClean="0">
                <a:latin typeface="+mj-lt"/>
              </a:rPr>
              <a:t>To date, staff have consolidated input from K-2 English Language Arts and the Arts:</a:t>
            </a:r>
          </a:p>
        </p:txBody>
      </p:sp>
      <p:graphicFrame>
        <p:nvGraphicFramePr>
          <p:cNvPr id="7" name="Table 6"/>
          <p:cNvGraphicFramePr>
            <a:graphicFrameLocks noGrp="1"/>
          </p:cNvGraphicFramePr>
          <p:nvPr/>
        </p:nvGraphicFramePr>
        <p:xfrm>
          <a:off x="609600" y="2075128"/>
          <a:ext cx="7162800" cy="3779520"/>
        </p:xfrm>
        <a:graphic>
          <a:graphicData uri="http://schemas.openxmlformats.org/drawingml/2006/table">
            <a:tbl>
              <a:tblPr firstRow="1" bandRow="1">
                <a:tableStyleId>{93296810-A885-4BE3-A3E7-6D5BEEA58F35}</a:tableStyleId>
              </a:tblPr>
              <a:tblGrid>
                <a:gridCol w="1446335"/>
                <a:gridCol w="5716465"/>
              </a:tblGrid>
              <a:tr h="328281">
                <a:tc>
                  <a:txBody>
                    <a:bodyPr/>
                    <a:lstStyle/>
                    <a:p>
                      <a:pPr algn="ctr"/>
                      <a:r>
                        <a:rPr lang="en-US" sz="1700" dirty="0" smtClean="0">
                          <a:solidFill>
                            <a:schemeClr val="accent1"/>
                          </a:solidFill>
                        </a:rPr>
                        <a:t>Subject</a:t>
                      </a:r>
                      <a:r>
                        <a:rPr lang="en-US" sz="1700" baseline="0" dirty="0" smtClean="0">
                          <a:solidFill>
                            <a:schemeClr val="accent1"/>
                          </a:solidFill>
                        </a:rPr>
                        <a:t> Area</a:t>
                      </a:r>
                      <a:endParaRPr lang="en-US" sz="1700" dirty="0">
                        <a:solidFill>
                          <a:schemeClr val="accent1"/>
                        </a:solidFill>
                      </a:endParaRPr>
                    </a:p>
                  </a:txBody>
                  <a:tcPr>
                    <a:solidFill>
                      <a:srgbClr val="BCE292"/>
                    </a:solidFill>
                  </a:tcPr>
                </a:tc>
                <a:tc>
                  <a:txBody>
                    <a:bodyPr/>
                    <a:lstStyle/>
                    <a:p>
                      <a:pPr algn="ctr"/>
                      <a:r>
                        <a:rPr lang="en-US" sz="1700" dirty="0" smtClean="0">
                          <a:solidFill>
                            <a:schemeClr val="accent1"/>
                          </a:solidFill>
                        </a:rPr>
                        <a:t>Teacher</a:t>
                      </a:r>
                      <a:r>
                        <a:rPr lang="en-US" sz="1700" baseline="0" dirty="0" smtClean="0">
                          <a:solidFill>
                            <a:schemeClr val="accent1"/>
                          </a:solidFill>
                        </a:rPr>
                        <a:t> Input</a:t>
                      </a:r>
                      <a:endParaRPr lang="en-US" sz="1700" dirty="0">
                        <a:solidFill>
                          <a:schemeClr val="accent1"/>
                        </a:solidFill>
                      </a:endParaRPr>
                    </a:p>
                  </a:txBody>
                  <a:tcPr>
                    <a:solidFill>
                      <a:srgbClr val="BCE292"/>
                    </a:solidFill>
                  </a:tcPr>
                </a:tc>
              </a:tr>
              <a:tr h="3082991">
                <a:tc>
                  <a:txBody>
                    <a:bodyPr/>
                    <a:lstStyle/>
                    <a:p>
                      <a:r>
                        <a:rPr lang="en-US" sz="1700" dirty="0" smtClean="0"/>
                        <a:t>K-2 ELA</a:t>
                      </a:r>
                      <a:endParaRPr lang="en-US" sz="1700" dirty="0"/>
                    </a:p>
                  </a:txBody>
                  <a:tcPr>
                    <a:solidFill>
                      <a:schemeClr val="accent1">
                        <a:lumMod val="85000"/>
                      </a:schemeClr>
                    </a:solidFill>
                  </a:tcPr>
                </a:tc>
                <a:tc>
                  <a:txBody>
                    <a:bodyPr/>
                    <a:lstStyle/>
                    <a:p>
                      <a:pPr>
                        <a:buFont typeface="Arial" pitchFamily="34" charset="0"/>
                        <a:buChar char="•"/>
                      </a:pPr>
                      <a:r>
                        <a:rPr lang="en-US" sz="1700" dirty="0" smtClean="0"/>
                        <a:t>Student growth needs to be measured</a:t>
                      </a:r>
                      <a:r>
                        <a:rPr lang="en-US" sz="1700" baseline="0" dirty="0" smtClean="0"/>
                        <a:t> throughout the year, as opposed to a “one-time” opportunity</a:t>
                      </a:r>
                    </a:p>
                    <a:p>
                      <a:pPr>
                        <a:buFont typeface="Arial" pitchFamily="34" charset="0"/>
                        <a:buNone/>
                      </a:pPr>
                      <a:endParaRPr lang="en-US" sz="800" baseline="0" dirty="0" smtClean="0"/>
                    </a:p>
                    <a:p>
                      <a:pPr>
                        <a:buFont typeface="Arial" pitchFamily="34" charset="0"/>
                        <a:buChar char="•"/>
                      </a:pPr>
                      <a:r>
                        <a:rPr lang="en-US" sz="1700" baseline="0" dirty="0" smtClean="0"/>
                        <a:t>Student growth is measured through student writing, speaking, listening, and reading</a:t>
                      </a:r>
                    </a:p>
                    <a:p>
                      <a:pPr>
                        <a:buFont typeface="Arial" pitchFamily="34" charset="0"/>
                        <a:buNone/>
                      </a:pPr>
                      <a:endParaRPr lang="en-US" sz="800" baseline="0" dirty="0" smtClean="0"/>
                    </a:p>
                    <a:p>
                      <a:pPr>
                        <a:buFont typeface="Arial" pitchFamily="34" charset="0"/>
                        <a:buChar char="•"/>
                      </a:pPr>
                      <a:r>
                        <a:rPr lang="en-US" sz="1700" baseline="0" dirty="0" smtClean="0"/>
                        <a:t>Kindergarten ELA  will need to have some type of pre-assessment</a:t>
                      </a:r>
                    </a:p>
                    <a:p>
                      <a:pPr>
                        <a:buFont typeface="Arial" pitchFamily="34" charset="0"/>
                        <a:buNone/>
                      </a:pPr>
                      <a:endParaRPr lang="en-US" sz="800" baseline="0" dirty="0" smtClean="0"/>
                    </a:p>
                    <a:p>
                      <a:pPr>
                        <a:buFont typeface="Arial" pitchFamily="34" charset="0"/>
                        <a:buChar char="•"/>
                      </a:pPr>
                      <a:r>
                        <a:rPr lang="en-US" sz="1700" baseline="0" dirty="0" smtClean="0"/>
                        <a:t>In grades 1 – 2, the previous year’s score could count as the starting point for measuring growth</a:t>
                      </a:r>
                    </a:p>
                    <a:p>
                      <a:pPr>
                        <a:buFont typeface="Arial" pitchFamily="34" charset="0"/>
                        <a:buNone/>
                      </a:pPr>
                      <a:endParaRPr lang="en-US" sz="800" baseline="0" dirty="0" smtClean="0"/>
                    </a:p>
                    <a:p>
                      <a:pPr>
                        <a:buFont typeface="Arial" pitchFamily="34" charset="0"/>
                        <a:buChar char="•"/>
                      </a:pPr>
                      <a:r>
                        <a:rPr lang="en-US" sz="1700" baseline="0" dirty="0" smtClean="0"/>
                        <a:t>Reading 3-D is too time-intensive and used for formative purposes</a:t>
                      </a:r>
                      <a:endParaRPr lang="en-US" sz="1700" dirty="0"/>
                    </a:p>
                  </a:txBody>
                  <a:tcPr>
                    <a:solidFill>
                      <a:schemeClr val="accent1">
                        <a:lumMod val="85000"/>
                      </a:schemeClr>
                    </a:solidFill>
                  </a:tcPr>
                </a:tc>
              </a:tr>
            </a:tbl>
          </a:graphicData>
        </a:graphic>
      </p:graphicFrame>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Preliminary Feedback:</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77</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graphicFrame>
        <p:nvGraphicFramePr>
          <p:cNvPr id="7" name="Table 6"/>
          <p:cNvGraphicFramePr>
            <a:graphicFrameLocks noGrp="1"/>
          </p:cNvGraphicFramePr>
          <p:nvPr/>
        </p:nvGraphicFramePr>
        <p:xfrm>
          <a:off x="609600" y="1290140"/>
          <a:ext cx="7162800" cy="4272460"/>
        </p:xfrm>
        <a:graphic>
          <a:graphicData uri="http://schemas.openxmlformats.org/drawingml/2006/table">
            <a:tbl>
              <a:tblPr firstRow="1" bandRow="1">
                <a:tableStyleId>{93296810-A885-4BE3-A3E7-6D5BEEA58F35}</a:tableStyleId>
              </a:tblPr>
              <a:tblGrid>
                <a:gridCol w="1446335"/>
                <a:gridCol w="5716465"/>
              </a:tblGrid>
              <a:tr h="637681">
                <a:tc>
                  <a:txBody>
                    <a:bodyPr/>
                    <a:lstStyle/>
                    <a:p>
                      <a:pPr algn="ctr"/>
                      <a:r>
                        <a:rPr lang="en-US" sz="1700" dirty="0" smtClean="0">
                          <a:solidFill>
                            <a:schemeClr val="accent1"/>
                          </a:solidFill>
                        </a:rPr>
                        <a:t>Subject</a:t>
                      </a:r>
                      <a:r>
                        <a:rPr lang="en-US" sz="1700" baseline="0" dirty="0" smtClean="0">
                          <a:solidFill>
                            <a:schemeClr val="accent1"/>
                          </a:solidFill>
                        </a:rPr>
                        <a:t> Area</a:t>
                      </a:r>
                      <a:endParaRPr lang="en-US" sz="1700" dirty="0">
                        <a:solidFill>
                          <a:schemeClr val="accent1"/>
                        </a:solidFill>
                      </a:endParaRPr>
                    </a:p>
                  </a:txBody>
                  <a:tcPr>
                    <a:solidFill>
                      <a:srgbClr val="BCE292"/>
                    </a:solidFill>
                  </a:tcPr>
                </a:tc>
                <a:tc>
                  <a:txBody>
                    <a:bodyPr/>
                    <a:lstStyle/>
                    <a:p>
                      <a:pPr algn="ctr"/>
                      <a:r>
                        <a:rPr lang="en-US" sz="1800" dirty="0" smtClean="0">
                          <a:solidFill>
                            <a:schemeClr val="accent1"/>
                          </a:solidFill>
                        </a:rPr>
                        <a:t>Teacher</a:t>
                      </a:r>
                      <a:r>
                        <a:rPr lang="en-US" sz="1800" baseline="0" dirty="0" smtClean="0">
                          <a:solidFill>
                            <a:schemeClr val="accent1"/>
                          </a:solidFill>
                        </a:rPr>
                        <a:t> Input</a:t>
                      </a:r>
                      <a:endParaRPr lang="en-US" sz="1800" dirty="0">
                        <a:solidFill>
                          <a:schemeClr val="accent1"/>
                        </a:solidFill>
                      </a:endParaRPr>
                    </a:p>
                  </a:txBody>
                  <a:tcPr>
                    <a:solidFill>
                      <a:srgbClr val="BCE292"/>
                    </a:solidFill>
                  </a:tcPr>
                </a:tc>
              </a:tr>
              <a:tr h="3634779">
                <a:tc>
                  <a:txBody>
                    <a:bodyPr/>
                    <a:lstStyle/>
                    <a:p>
                      <a:r>
                        <a:rPr lang="en-US" sz="2000" dirty="0" smtClean="0"/>
                        <a:t>The</a:t>
                      </a:r>
                      <a:r>
                        <a:rPr lang="en-US" sz="2000" baseline="0" dirty="0" smtClean="0"/>
                        <a:t> Arts</a:t>
                      </a:r>
                      <a:endParaRPr lang="en-US" sz="2000" dirty="0"/>
                    </a:p>
                  </a:txBody>
                  <a:tcPr>
                    <a:solidFill>
                      <a:schemeClr val="accent1">
                        <a:lumMod val="85000"/>
                      </a:schemeClr>
                    </a:solidFill>
                  </a:tcPr>
                </a:tc>
                <a:tc>
                  <a:txBody>
                    <a:bodyPr/>
                    <a:lstStyle/>
                    <a:p>
                      <a:pPr>
                        <a:buFont typeface="Arial" pitchFamily="34" charset="0"/>
                        <a:buChar char="•"/>
                      </a:pPr>
                      <a:r>
                        <a:rPr lang="en-US" sz="1800" dirty="0" smtClean="0"/>
                        <a:t>Growth</a:t>
                      </a:r>
                      <a:r>
                        <a:rPr lang="en-US" sz="1800" baseline="0" dirty="0" smtClean="0"/>
                        <a:t> in the arts can be measured through performance-based tasks and selected-response items</a:t>
                      </a:r>
                    </a:p>
                    <a:p>
                      <a:pPr>
                        <a:buFont typeface="Arial" pitchFamily="34" charset="0"/>
                        <a:buNone/>
                      </a:pPr>
                      <a:endParaRPr lang="en-US" sz="800" baseline="0" dirty="0" smtClean="0"/>
                    </a:p>
                    <a:p>
                      <a:pPr>
                        <a:buFont typeface="Arial" pitchFamily="34" charset="0"/>
                        <a:buChar char="•"/>
                      </a:pPr>
                      <a:r>
                        <a:rPr lang="en-US" sz="1800" baseline="0" dirty="0" smtClean="0"/>
                        <a:t>Performance-based tasks can assess the “creation” elements of the Essential Standards</a:t>
                      </a:r>
                    </a:p>
                    <a:p>
                      <a:pPr>
                        <a:buFont typeface="Arial" pitchFamily="34" charset="0"/>
                        <a:buNone/>
                      </a:pPr>
                      <a:endParaRPr lang="en-US" sz="800" baseline="0" dirty="0" smtClean="0"/>
                    </a:p>
                    <a:p>
                      <a:pPr>
                        <a:buFont typeface="Arial" pitchFamily="34" charset="0"/>
                        <a:buChar char="•"/>
                      </a:pPr>
                      <a:r>
                        <a:rPr lang="en-US" sz="1800" baseline="0" dirty="0" smtClean="0"/>
                        <a:t>Selected-response items can assess the “culture and history” elements of the Essential Standards</a:t>
                      </a:r>
                    </a:p>
                    <a:p>
                      <a:pPr>
                        <a:buFont typeface="Arial" pitchFamily="34" charset="0"/>
                        <a:buNone/>
                      </a:pPr>
                      <a:endParaRPr lang="en-US" sz="800" baseline="0" dirty="0" smtClean="0"/>
                    </a:p>
                    <a:p>
                      <a:pPr>
                        <a:buFont typeface="Arial" pitchFamily="34" charset="0"/>
                        <a:buChar char="•"/>
                      </a:pPr>
                      <a:r>
                        <a:rPr lang="en-US" sz="1800" baseline="0" dirty="0" smtClean="0"/>
                        <a:t>Performance-based tasks need to be broad enough to cover curricular options.  For example, a scale can be sung, played on a string instrument, or played on a wind instrument</a:t>
                      </a:r>
                    </a:p>
                  </a:txBody>
                  <a:tcPr>
                    <a:solidFill>
                      <a:schemeClr val="accent1">
                        <a:lumMod val="85000"/>
                      </a:schemeClr>
                    </a:solidFill>
                  </a:tcPr>
                </a:tc>
              </a:tr>
            </a:tbl>
          </a:graphicData>
        </a:graphic>
      </p:graphicFrame>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sz="3800" dirty="0" smtClean="0"/>
              <a:t>Teacher Thoughts and Concerns:</a:t>
            </a:r>
            <a:endParaRPr lang="en-US" sz="3800"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78</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321518"/>
            <a:ext cx="8077200" cy="4185761"/>
          </a:xfrm>
          <a:prstGeom prst="rect">
            <a:avLst/>
          </a:prstGeom>
          <a:noFill/>
        </p:spPr>
        <p:txBody>
          <a:bodyPr wrap="square" rtlCol="0">
            <a:spAutoFit/>
          </a:bodyPr>
          <a:lstStyle/>
          <a:p>
            <a:pPr marL="457200" indent="-457200"/>
            <a:r>
              <a:rPr lang="en-US" sz="1900" dirty="0" smtClean="0">
                <a:latin typeface="+mj-lt"/>
              </a:rPr>
              <a:t>Appreciation, pride, and even joy that their content areas are now being valued and that the State is recognizing that they impact the learning of their students</a:t>
            </a:r>
          </a:p>
          <a:p>
            <a:pPr marL="457200" indent="-457200"/>
            <a:endParaRPr lang="en-US" sz="1900" dirty="0" smtClean="0">
              <a:latin typeface="+mj-lt"/>
            </a:endParaRPr>
          </a:p>
          <a:p>
            <a:pPr marL="457200" indent="-457200"/>
            <a:r>
              <a:rPr lang="en-US" sz="1900" dirty="0" smtClean="0">
                <a:latin typeface="+mj-lt"/>
              </a:rPr>
              <a:t>Worry about finding a valid way to measure student learning in an art or PE class that meets once a month and one that meets every day</a:t>
            </a:r>
          </a:p>
          <a:p>
            <a:pPr marL="457200" indent="-457200"/>
            <a:endParaRPr lang="en-US" sz="1900" dirty="0" smtClean="0">
              <a:latin typeface="+mj-lt"/>
            </a:endParaRPr>
          </a:p>
          <a:p>
            <a:pPr marL="457200" indent="-457200"/>
            <a:r>
              <a:rPr lang="en-US" sz="1900" dirty="0" smtClean="0">
                <a:latin typeface="+mj-lt"/>
              </a:rPr>
              <a:t>Value the input of teachers into the process</a:t>
            </a:r>
          </a:p>
          <a:p>
            <a:pPr marL="457200" indent="-457200"/>
            <a:endParaRPr lang="en-US" sz="1900" dirty="0" smtClean="0">
              <a:latin typeface="+mj-lt"/>
            </a:endParaRPr>
          </a:p>
          <a:p>
            <a:pPr marL="457200" indent="-457200"/>
            <a:r>
              <a:rPr lang="en-US" sz="1900" dirty="0" smtClean="0">
                <a:latin typeface="+mj-lt"/>
              </a:rPr>
              <a:t>Doubt over the sustainability of these Measures of Student Learning after Race to the Top ends</a:t>
            </a:r>
          </a:p>
          <a:p>
            <a:pPr marL="457200" indent="-457200"/>
            <a:endParaRPr lang="en-US" sz="1900" dirty="0" smtClean="0">
              <a:latin typeface="+mj-lt"/>
            </a:endParaRPr>
          </a:p>
          <a:p>
            <a:pPr marL="457200" indent="-457200"/>
            <a:r>
              <a:rPr lang="en-US" sz="1900" dirty="0" smtClean="0">
                <a:latin typeface="+mj-lt"/>
              </a:rPr>
              <a:t>Worry about a “test-heavy” environment for students, especially young children</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077200" cy="1524000"/>
          </a:xfrm>
        </p:spPr>
        <p:txBody>
          <a:bodyPr/>
          <a:lstStyle/>
          <a:p>
            <a:r>
              <a:rPr lang="en-US" sz="4400" dirty="0" smtClean="0"/>
              <a:t>Challenges Moving Forward</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077200" cy="762000"/>
          </a:xfrm>
        </p:spPr>
        <p:txBody>
          <a:bodyPr/>
          <a:lstStyle/>
          <a:p>
            <a:pPr algn="l"/>
            <a:r>
              <a:rPr lang="en-US" sz="4400" dirty="0" smtClean="0"/>
              <a:t>Who are “We?”</a:t>
            </a:r>
            <a:br>
              <a:rPr lang="en-US" sz="4400" dirty="0" smtClean="0"/>
            </a:br>
            <a:endParaRPr lang="en-US" sz="3500" dirty="0">
              <a:solidFill>
                <a:srgbClr val="FF9900"/>
              </a:solidFill>
            </a:endParaRPr>
          </a:p>
        </p:txBody>
      </p:sp>
      <p:graphicFrame>
        <p:nvGraphicFramePr>
          <p:cNvPr id="5" name="Diagram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Resources:</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80</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471646"/>
            <a:ext cx="8077200" cy="3970318"/>
          </a:xfrm>
          <a:prstGeom prst="rect">
            <a:avLst/>
          </a:prstGeom>
          <a:noFill/>
        </p:spPr>
        <p:txBody>
          <a:bodyPr wrap="square" rtlCol="0">
            <a:spAutoFit/>
          </a:bodyPr>
          <a:lstStyle/>
          <a:p>
            <a:pPr marL="457200" indent="-457200"/>
            <a:r>
              <a:rPr lang="en-US" sz="2400" dirty="0" smtClean="0">
                <a:latin typeface="+mj-lt"/>
              </a:rPr>
              <a:t>Originally, North Carolina budgeted $120,000 for this effort</a:t>
            </a:r>
          </a:p>
          <a:p>
            <a:pPr marL="457200" indent="-457200"/>
            <a:endParaRPr lang="en-US" sz="2400" dirty="0" smtClean="0">
              <a:latin typeface="+mj-lt"/>
            </a:endParaRPr>
          </a:p>
          <a:p>
            <a:pPr marL="457200" indent="-457200"/>
            <a:r>
              <a:rPr lang="en-US" sz="2400" dirty="0" smtClean="0">
                <a:latin typeface="+mj-lt"/>
              </a:rPr>
              <a:t>With a Race to the Top amendment, North Carolina has $1.6 million to pay for a vendor to generate items and $720,000 to involve more teachers more frequently</a:t>
            </a:r>
          </a:p>
          <a:p>
            <a:pPr marL="457200" indent="-457200"/>
            <a:endParaRPr lang="en-US" sz="2400" dirty="0" smtClean="0">
              <a:latin typeface="+mj-lt"/>
            </a:endParaRPr>
          </a:p>
          <a:p>
            <a:pPr marL="457200" indent="-457200"/>
            <a:r>
              <a:rPr lang="en-US" sz="2400" dirty="0" smtClean="0">
                <a:latin typeface="+mj-lt"/>
              </a:rPr>
              <a:t>$1.6 million may not be enough funding to generate the robust item set described by the teacher design groups</a:t>
            </a:r>
          </a:p>
          <a:p>
            <a:pPr marL="457200" indent="-457200"/>
            <a:endParaRPr lang="en-US" sz="2000" dirty="0" smtClean="0">
              <a:latin typeface="+mj-lt"/>
            </a:endParaRPr>
          </a:p>
          <a:p>
            <a:pPr marL="457200" indent="-457200"/>
            <a:endParaRPr lang="en-US" sz="2000" dirty="0" smtClean="0">
              <a:latin typeface="+mj-lt"/>
            </a:endParaRPr>
          </a:p>
          <a:p>
            <a:pPr marL="457200" indent="-457200"/>
            <a:endParaRPr lang="en-US" sz="2000" dirty="0" smtClean="0">
              <a:latin typeface="+mj-lt"/>
            </a:endParaRP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Bias and Reliability in Grading:</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81</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471646"/>
            <a:ext cx="8077200" cy="4154984"/>
          </a:xfrm>
          <a:prstGeom prst="rect">
            <a:avLst/>
          </a:prstGeom>
          <a:noFill/>
        </p:spPr>
        <p:txBody>
          <a:bodyPr wrap="square" rtlCol="0">
            <a:spAutoFit/>
          </a:bodyPr>
          <a:lstStyle/>
          <a:p>
            <a:pPr marL="457200" indent="-457200"/>
            <a:r>
              <a:rPr lang="en-US" sz="2400" dirty="0" smtClean="0">
                <a:latin typeface="+mj-lt"/>
              </a:rPr>
              <a:t>Given the variety of items desired by the teacher design groups, educators will need to play a role in assessing student performance on Measures of Student Learning according to standardized rubrics</a:t>
            </a:r>
          </a:p>
          <a:p>
            <a:pPr marL="457200" indent="-457200"/>
            <a:endParaRPr lang="en-US" sz="2400" dirty="0" smtClean="0">
              <a:latin typeface="+mj-lt"/>
            </a:endParaRPr>
          </a:p>
          <a:p>
            <a:pPr marL="457200" indent="-457200"/>
            <a:r>
              <a:rPr lang="en-US" sz="2400" dirty="0" smtClean="0">
                <a:latin typeface="+mj-lt"/>
              </a:rPr>
              <a:t>Their involvement introduces the risk for bias, even if teachers are not grading their own students’ work</a:t>
            </a:r>
          </a:p>
          <a:p>
            <a:pPr marL="457200" indent="-457200"/>
            <a:endParaRPr lang="en-US" sz="2400" dirty="0" smtClean="0">
              <a:latin typeface="+mj-lt"/>
            </a:endParaRPr>
          </a:p>
          <a:p>
            <a:pPr marL="457200" indent="-457200"/>
            <a:r>
              <a:rPr lang="en-US" sz="2400" dirty="0" smtClean="0">
                <a:latin typeface="+mj-lt"/>
              </a:rPr>
              <a:t>Teachers are concerned about when they will have time to grade the performance tasks in the Measures of Student Learning</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sz="4100" dirty="0" smtClean="0"/>
              <a:t>Equality Among Content Areas:</a:t>
            </a:r>
            <a:endParaRPr lang="en-US" sz="4100"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82</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533400" y="1621774"/>
            <a:ext cx="8077200" cy="2862322"/>
          </a:xfrm>
          <a:prstGeom prst="rect">
            <a:avLst/>
          </a:prstGeom>
          <a:noFill/>
        </p:spPr>
        <p:txBody>
          <a:bodyPr wrap="square" rtlCol="0">
            <a:spAutoFit/>
          </a:bodyPr>
          <a:lstStyle/>
          <a:p>
            <a:pPr marL="457200" indent="-457200"/>
            <a:r>
              <a:rPr lang="en-US" sz="2800" dirty="0" smtClean="0">
                <a:latin typeface="+mj-lt"/>
              </a:rPr>
              <a:t>Balance of instructional time between content areas</a:t>
            </a:r>
          </a:p>
          <a:p>
            <a:pPr marL="457200" indent="-457200"/>
            <a:endParaRPr lang="en-US" sz="2800" dirty="0" smtClean="0">
              <a:latin typeface="+mj-lt"/>
            </a:endParaRPr>
          </a:p>
          <a:p>
            <a:pPr marL="457200" indent="-457200"/>
            <a:r>
              <a:rPr lang="en-US" sz="2800" dirty="0" smtClean="0">
                <a:latin typeface="+mj-lt"/>
              </a:rPr>
              <a:t>Ratings generated by a mathematical model and those selected by principals based on data</a:t>
            </a:r>
          </a:p>
          <a:p>
            <a:pPr marL="457200" indent="-457200"/>
            <a:endParaRPr lang="en-US" sz="2000" dirty="0" smtClean="0">
              <a:latin typeface="+mj-lt"/>
            </a:endParaRPr>
          </a:p>
          <a:p>
            <a:pPr marL="457200" indent="-457200"/>
            <a:endParaRPr lang="en-US" sz="2000" dirty="0" smtClean="0">
              <a:latin typeface="+mj-lt"/>
            </a:endParaRP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077200" cy="1524000"/>
          </a:xfrm>
        </p:spPr>
        <p:txBody>
          <a:bodyPr/>
          <a:lstStyle/>
          <a:p>
            <a:r>
              <a:rPr lang="en-US" sz="4400" dirty="0" smtClean="0"/>
              <a:t>Next Steps for 2011 - 2012</a:t>
            </a:r>
            <a:endParaRPr lang="en-US" dirty="0"/>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47700"/>
            <a:ext cx="8077200" cy="838200"/>
          </a:xfrm>
        </p:spPr>
        <p:txBody>
          <a:bodyPr/>
          <a:lstStyle/>
          <a:p>
            <a:pPr algn="l"/>
            <a:r>
              <a:rPr lang="en-US" dirty="0" smtClean="0"/>
              <a:t>Next Steps: 2011-12</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84</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457200" y="1715179"/>
            <a:ext cx="8153400" cy="2554545"/>
          </a:xfrm>
          <a:prstGeom prst="rect">
            <a:avLst/>
          </a:prstGeom>
          <a:noFill/>
        </p:spPr>
        <p:txBody>
          <a:bodyPr wrap="square" rtlCol="0">
            <a:spAutoFit/>
          </a:bodyPr>
          <a:lstStyle/>
          <a:p>
            <a:pPr marL="457200" indent="-457200">
              <a:buFont typeface="Arial" pitchFamily="34" charset="0"/>
              <a:buChar char="•"/>
            </a:pPr>
            <a:r>
              <a:rPr lang="en-US" sz="3200" b="1" dirty="0" smtClean="0">
                <a:latin typeface="+mj-lt"/>
              </a:rPr>
              <a:t>Late December 2011/Early January 2012</a:t>
            </a:r>
            <a:r>
              <a:rPr lang="en-US" sz="3200" dirty="0" smtClean="0">
                <a:latin typeface="+mj-lt"/>
              </a:rPr>
              <a:t>: Engage vendor to generate items</a:t>
            </a:r>
          </a:p>
          <a:p>
            <a:pPr marL="457200" indent="-457200">
              <a:buFont typeface="Arial" pitchFamily="34" charset="0"/>
              <a:buChar char="•"/>
            </a:pPr>
            <a:endParaRPr lang="en-US" sz="3200" dirty="0" smtClean="0">
              <a:latin typeface="+mj-lt"/>
            </a:endParaRPr>
          </a:p>
          <a:p>
            <a:pPr marL="457200" indent="-457200">
              <a:buFont typeface="Arial" pitchFamily="34" charset="0"/>
              <a:buChar char="•"/>
            </a:pPr>
            <a:r>
              <a:rPr lang="en-US" sz="3200" b="1" dirty="0" smtClean="0">
                <a:latin typeface="+mj-lt"/>
              </a:rPr>
              <a:t>March 2012</a:t>
            </a:r>
            <a:r>
              <a:rPr lang="en-US" sz="3200" dirty="0" smtClean="0">
                <a:latin typeface="+mj-lt"/>
              </a:rPr>
              <a:t>: Design groups begin to return to vet items created by vendor</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47700"/>
            <a:ext cx="8077200" cy="838200"/>
          </a:xfrm>
        </p:spPr>
        <p:txBody>
          <a:bodyPr/>
          <a:lstStyle/>
          <a:p>
            <a:pPr algn="l"/>
            <a:r>
              <a:rPr lang="en-US" dirty="0" smtClean="0"/>
              <a:t>Next Steps: 2011-12</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85</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6" name="TextBox 5"/>
          <p:cNvSpPr txBox="1"/>
          <p:nvPr/>
        </p:nvSpPr>
        <p:spPr>
          <a:xfrm>
            <a:off x="457200" y="1636349"/>
            <a:ext cx="8153400" cy="3539430"/>
          </a:xfrm>
          <a:prstGeom prst="rect">
            <a:avLst/>
          </a:prstGeom>
          <a:noFill/>
        </p:spPr>
        <p:txBody>
          <a:bodyPr wrap="square" rtlCol="0">
            <a:spAutoFit/>
          </a:bodyPr>
          <a:lstStyle/>
          <a:p>
            <a:pPr marL="457200" indent="-457200">
              <a:buFont typeface="Arial" pitchFamily="34" charset="0"/>
              <a:buChar char="•"/>
            </a:pPr>
            <a:r>
              <a:rPr lang="en-US" sz="3200" b="1" dirty="0" smtClean="0"/>
              <a:t>April/May 2012</a:t>
            </a:r>
            <a:r>
              <a:rPr lang="en-US" sz="3200" dirty="0" smtClean="0"/>
              <a:t>: Design groups return to design rubrics, administration instructions, and guidance on grading the Measures of Student Learning</a:t>
            </a:r>
          </a:p>
          <a:p>
            <a:pPr marL="457200" indent="-457200"/>
            <a:endParaRPr lang="en-US" sz="3200" dirty="0" smtClean="0"/>
          </a:p>
          <a:p>
            <a:pPr marL="457200" indent="-457200">
              <a:buFont typeface="Arial" pitchFamily="34" charset="0"/>
              <a:buChar char="•"/>
            </a:pPr>
            <a:r>
              <a:rPr lang="en-US" sz="3200" b="1" dirty="0" smtClean="0"/>
              <a:t>Late Spring/Early Fall</a:t>
            </a:r>
            <a:r>
              <a:rPr lang="en-US" sz="3200" dirty="0" smtClean="0"/>
              <a:t>: Pilot-test Measures of Student Learning</a:t>
            </a:r>
          </a:p>
        </p:txBody>
      </p: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New Accountability Model</a:t>
            </a:r>
            <a:endParaRPr lang="en-US" dirty="0"/>
          </a:p>
        </p:txBody>
      </p:sp>
      <p:sp>
        <p:nvSpPr>
          <p:cNvPr id="3" name="Content Placeholder 2"/>
          <p:cNvSpPr>
            <a:spLocks noGrp="1"/>
          </p:cNvSpPr>
          <p:nvPr>
            <p:ph idx="1"/>
          </p:nvPr>
        </p:nvSpPr>
        <p:spPr/>
        <p:txBody>
          <a:bodyPr/>
          <a:lstStyle/>
          <a:p>
            <a:r>
              <a:rPr lang="en-US" i="1" dirty="0" smtClean="0"/>
              <a:t>New Accountability Model(1 Hour, Thirty Minutes)</a:t>
            </a:r>
            <a:endParaRPr lang="en-US" dirty="0" smtClean="0"/>
          </a:p>
          <a:p>
            <a:pPr lvl="0"/>
            <a:r>
              <a:rPr lang="en-US" dirty="0" smtClean="0"/>
              <a:t>Display of the new accountability model</a:t>
            </a:r>
          </a:p>
          <a:p>
            <a:endParaRPr lang="en-US" dirty="0"/>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102" y="249612"/>
            <a:ext cx="8077200" cy="1524000"/>
          </a:xfrm>
        </p:spPr>
        <p:txBody>
          <a:bodyPr/>
          <a:lstStyle/>
          <a:p>
            <a:pPr algn="l"/>
            <a:r>
              <a:rPr lang="en-US" dirty="0" smtClean="0"/>
              <a:t>DPI Contacts</a:t>
            </a:r>
            <a:endParaRPr lang="en-US" dirty="0"/>
          </a:p>
        </p:txBody>
      </p:sp>
      <p:sp>
        <p:nvSpPr>
          <p:cNvPr id="3" name="Content Placeholder 2"/>
          <p:cNvSpPr>
            <a:spLocks noGrp="1"/>
          </p:cNvSpPr>
          <p:nvPr>
            <p:ph idx="1"/>
          </p:nvPr>
        </p:nvSpPr>
        <p:spPr>
          <a:xfrm>
            <a:off x="533400" y="1476688"/>
            <a:ext cx="8077200" cy="3810000"/>
          </a:xfrm>
        </p:spPr>
        <p:txBody>
          <a:bodyPr/>
          <a:lstStyle/>
          <a:p>
            <a:pPr>
              <a:buNone/>
            </a:pPr>
            <a:r>
              <a:rPr lang="en-US" sz="1600" b="1" dirty="0" smtClean="0"/>
              <a:t>Educator Effectiveness</a:t>
            </a:r>
          </a:p>
          <a:p>
            <a:pPr>
              <a:buNone/>
            </a:pPr>
            <a:endParaRPr lang="en-US" sz="1600" dirty="0" smtClean="0"/>
          </a:p>
          <a:p>
            <a:pPr>
              <a:spcBef>
                <a:spcPts val="0"/>
              </a:spcBef>
              <a:buNone/>
            </a:pPr>
            <a:r>
              <a:rPr lang="en-US" sz="1600" dirty="0" smtClean="0"/>
              <a:t>Dr. Rebecca Garland, Chief Academic Officer</a:t>
            </a:r>
          </a:p>
          <a:p>
            <a:pPr>
              <a:spcBef>
                <a:spcPts val="0"/>
              </a:spcBef>
              <a:buNone/>
            </a:pPr>
            <a:r>
              <a:rPr lang="en-US" sz="1600" dirty="0" smtClean="0"/>
              <a:t>Rebecca.Garland@dpi.nc.gov</a:t>
            </a:r>
          </a:p>
          <a:p>
            <a:pPr>
              <a:spcBef>
                <a:spcPts val="0"/>
              </a:spcBef>
              <a:buNone/>
            </a:pPr>
            <a:endParaRPr lang="en-US" sz="1600" dirty="0" smtClean="0"/>
          </a:p>
          <a:p>
            <a:pPr>
              <a:spcBef>
                <a:spcPts val="0"/>
              </a:spcBef>
              <a:buNone/>
            </a:pPr>
            <a:r>
              <a:rPr lang="en-US" sz="1600" dirty="0" smtClean="0"/>
              <a:t>Dr. Lynne Johnson, Director of Educator Recruitment and Development</a:t>
            </a:r>
          </a:p>
          <a:p>
            <a:pPr>
              <a:spcBef>
                <a:spcPts val="0"/>
              </a:spcBef>
              <a:buNone/>
            </a:pPr>
            <a:r>
              <a:rPr lang="en-US" sz="1600" dirty="0" smtClean="0"/>
              <a:t>Lynne.Johnson@dpi.nc.gov</a:t>
            </a:r>
          </a:p>
          <a:p>
            <a:pPr>
              <a:spcBef>
                <a:spcPts val="0"/>
              </a:spcBef>
              <a:buNone/>
            </a:pPr>
            <a:endParaRPr lang="en-US" sz="1600" dirty="0" smtClean="0"/>
          </a:p>
          <a:p>
            <a:pPr>
              <a:spcBef>
                <a:spcPts val="0"/>
              </a:spcBef>
              <a:buNone/>
            </a:pPr>
            <a:r>
              <a:rPr lang="en-US" sz="1600" dirty="0" smtClean="0"/>
              <a:t>Jennifer Preston, Race to the Top Project Coordinator</a:t>
            </a:r>
          </a:p>
          <a:p>
            <a:pPr>
              <a:spcBef>
                <a:spcPts val="0"/>
              </a:spcBef>
              <a:buNone/>
            </a:pPr>
            <a:r>
              <a:rPr lang="en-US" sz="1600" dirty="0" smtClean="0"/>
              <a:t>Jennifer.Preston@dpi.nc.gov</a:t>
            </a:r>
          </a:p>
          <a:p>
            <a:pPr>
              <a:spcBef>
                <a:spcPts val="0"/>
              </a:spcBef>
              <a:buNone/>
            </a:pPr>
            <a:endParaRPr lang="en-US" sz="1600" dirty="0" smtClean="0"/>
          </a:p>
          <a:p>
            <a:pPr>
              <a:spcBef>
                <a:spcPts val="0"/>
              </a:spcBef>
              <a:buNone/>
            </a:pPr>
            <a:r>
              <a:rPr lang="en-US" sz="1600" dirty="0" smtClean="0"/>
              <a:t>Dr. Eliz Colbert, Lead Professional Development Consultant</a:t>
            </a:r>
          </a:p>
          <a:p>
            <a:pPr>
              <a:spcBef>
                <a:spcPts val="0"/>
              </a:spcBef>
              <a:buNone/>
            </a:pPr>
            <a:r>
              <a:rPr lang="en-US" sz="1600" dirty="0" smtClean="0"/>
              <a:t>Eliz.Colbert@dpi.nc.gov</a:t>
            </a:r>
          </a:p>
          <a:p>
            <a:pPr>
              <a:spcBef>
                <a:spcPts val="0"/>
              </a:spcBef>
              <a:buNone/>
            </a:pPr>
            <a:endParaRPr lang="en-US" sz="1600" dirty="0" smtClean="0"/>
          </a:p>
          <a:p>
            <a:pPr>
              <a:spcBef>
                <a:spcPts val="0"/>
              </a:spcBef>
              <a:buNone/>
            </a:pPr>
            <a:r>
              <a:rPr lang="en-US" sz="1600" dirty="0" smtClean="0"/>
              <a:t>Robert Sox, Professional Development Consultant</a:t>
            </a:r>
          </a:p>
          <a:p>
            <a:pPr>
              <a:spcBef>
                <a:spcPts val="0"/>
              </a:spcBef>
              <a:buNone/>
            </a:pPr>
            <a:r>
              <a:rPr lang="en-US" sz="1600" dirty="0" smtClean="0"/>
              <a:t>Robert.Sox@dpi.nc.gov</a:t>
            </a:r>
          </a:p>
          <a:p>
            <a:pPr>
              <a:spcBef>
                <a:spcPts val="0"/>
              </a:spcBef>
              <a:buNone/>
            </a:pPr>
            <a:endParaRPr lang="en-US" sz="1800" dirty="0" smtClean="0"/>
          </a:p>
          <a:p>
            <a:pPr>
              <a:spcBef>
                <a:spcPts val="0"/>
              </a:spcBef>
              <a:buNone/>
            </a:pPr>
            <a:endParaRPr lang="en-US" sz="1600" dirty="0" smtClean="0"/>
          </a:p>
          <a:p>
            <a:pPr>
              <a:spcBef>
                <a:spcPts val="0"/>
              </a:spcBef>
              <a:buNone/>
            </a:pPr>
            <a:endParaRPr lang="en-US" sz="1600" dirty="0" smtClean="0"/>
          </a:p>
          <a:p>
            <a:pPr>
              <a:buNone/>
            </a:pPr>
            <a:endParaRPr lang="en-US" dirty="0" smtClean="0"/>
          </a:p>
          <a:p>
            <a:pPr>
              <a:buNone/>
            </a:pPr>
            <a:endParaRPr lang="en-US" dirty="0"/>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102" y="249612"/>
            <a:ext cx="8077200" cy="1524000"/>
          </a:xfrm>
        </p:spPr>
        <p:txBody>
          <a:bodyPr/>
          <a:lstStyle/>
          <a:p>
            <a:pPr algn="l"/>
            <a:r>
              <a:rPr lang="en-US" dirty="0" smtClean="0"/>
              <a:t>DPI Contacts</a:t>
            </a:r>
            <a:endParaRPr lang="en-US" dirty="0"/>
          </a:p>
        </p:txBody>
      </p:sp>
      <p:sp>
        <p:nvSpPr>
          <p:cNvPr id="3" name="Content Placeholder 2"/>
          <p:cNvSpPr>
            <a:spLocks noGrp="1"/>
          </p:cNvSpPr>
          <p:nvPr>
            <p:ph idx="1"/>
          </p:nvPr>
        </p:nvSpPr>
        <p:spPr>
          <a:xfrm>
            <a:off x="533400" y="1476688"/>
            <a:ext cx="8077200" cy="3810000"/>
          </a:xfrm>
        </p:spPr>
        <p:txBody>
          <a:bodyPr/>
          <a:lstStyle/>
          <a:p>
            <a:pPr>
              <a:buNone/>
            </a:pPr>
            <a:r>
              <a:rPr lang="en-US" sz="1600" b="1" dirty="0" smtClean="0"/>
              <a:t>New Accountability Model</a:t>
            </a:r>
          </a:p>
          <a:p>
            <a:pPr>
              <a:buNone/>
            </a:pPr>
            <a:endParaRPr lang="en-US" sz="1600" dirty="0" smtClean="0"/>
          </a:p>
          <a:p>
            <a:pPr>
              <a:spcBef>
                <a:spcPts val="0"/>
              </a:spcBef>
              <a:buNone/>
            </a:pPr>
            <a:r>
              <a:rPr lang="en-US" sz="1600" dirty="0" smtClean="0"/>
              <a:t>Angela Quick, Deputy Chief Academic Officer</a:t>
            </a:r>
          </a:p>
          <a:p>
            <a:pPr>
              <a:spcBef>
                <a:spcPts val="0"/>
              </a:spcBef>
              <a:buNone/>
            </a:pPr>
            <a:r>
              <a:rPr lang="en-US" sz="1600" dirty="0" smtClean="0"/>
              <a:t>Angela.Quick@dpi.nc.gov</a:t>
            </a:r>
          </a:p>
          <a:p>
            <a:pPr>
              <a:spcBef>
                <a:spcPts val="0"/>
              </a:spcBef>
              <a:buNone/>
            </a:pPr>
            <a:endParaRPr lang="en-US" sz="1600" dirty="0" smtClean="0"/>
          </a:p>
          <a:p>
            <a:pPr>
              <a:spcBef>
                <a:spcPts val="0"/>
              </a:spcBef>
              <a:buNone/>
            </a:pPr>
            <a:r>
              <a:rPr lang="en-US" sz="1600" dirty="0" smtClean="0"/>
              <a:t>Dr. Tammy Howard, Director of Accountability Services</a:t>
            </a:r>
          </a:p>
          <a:p>
            <a:pPr>
              <a:spcBef>
                <a:spcPts val="0"/>
              </a:spcBef>
              <a:buNone/>
            </a:pPr>
            <a:r>
              <a:rPr lang="en-US" sz="1600" dirty="0" smtClean="0"/>
              <a:t>Tammy.Howard@dpi.nc.gov</a:t>
            </a:r>
          </a:p>
          <a:p>
            <a:pPr>
              <a:spcBef>
                <a:spcPts val="0"/>
              </a:spcBef>
              <a:buNone/>
            </a:pPr>
            <a:endParaRPr lang="en-US" sz="1600" dirty="0" smtClean="0"/>
          </a:p>
          <a:p>
            <a:pPr>
              <a:spcBef>
                <a:spcPts val="0"/>
              </a:spcBef>
              <a:buNone/>
            </a:pPr>
            <a:r>
              <a:rPr lang="en-US" sz="1600" dirty="0" smtClean="0"/>
              <a:t>Mike Martin, Policy Analyst</a:t>
            </a:r>
          </a:p>
          <a:p>
            <a:pPr>
              <a:spcBef>
                <a:spcPts val="0"/>
              </a:spcBef>
              <a:buNone/>
            </a:pPr>
            <a:r>
              <a:rPr lang="en-US" sz="1600" dirty="0" smtClean="0"/>
              <a:t>Mike.Martin@dpi.nc.gov</a:t>
            </a:r>
          </a:p>
          <a:p>
            <a:pPr>
              <a:spcBef>
                <a:spcPts val="0"/>
              </a:spcBef>
              <a:buNone/>
            </a:pPr>
            <a:endParaRPr lang="en-US" sz="1600" dirty="0" smtClean="0"/>
          </a:p>
          <a:p>
            <a:pPr>
              <a:spcBef>
                <a:spcPts val="0"/>
              </a:spcBef>
              <a:buNone/>
            </a:pPr>
            <a:endParaRPr lang="en-US" sz="1800" dirty="0" smtClean="0"/>
          </a:p>
          <a:p>
            <a:pPr>
              <a:spcBef>
                <a:spcPts val="0"/>
              </a:spcBef>
              <a:buNone/>
            </a:pPr>
            <a:endParaRPr lang="en-US" sz="1600" dirty="0" smtClean="0"/>
          </a:p>
          <a:p>
            <a:pPr>
              <a:spcBef>
                <a:spcPts val="0"/>
              </a:spcBef>
              <a:buNone/>
            </a:pPr>
            <a:endParaRPr lang="en-US" sz="1600" dirty="0" smtClean="0"/>
          </a:p>
          <a:p>
            <a:pPr>
              <a:buNone/>
            </a:pPr>
            <a:endParaRPr lang="en-US" dirty="0" smtClean="0"/>
          </a:p>
          <a:p>
            <a:pPr>
              <a:buNone/>
            </a:pPr>
            <a:endParaRPr lang="en-US" dirty="0"/>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Design Your Message for Your Colleagues</a:t>
            </a:r>
            <a:endParaRPr lang="en-US" dirty="0"/>
          </a:p>
        </p:txBody>
      </p:sp>
      <p:sp>
        <p:nvSpPr>
          <p:cNvPr id="3" name="Content Placeholder 2"/>
          <p:cNvSpPr>
            <a:spLocks noGrp="1"/>
          </p:cNvSpPr>
          <p:nvPr>
            <p:ph idx="1"/>
          </p:nvPr>
        </p:nvSpPr>
        <p:spPr/>
        <p:txBody>
          <a:bodyPr/>
          <a:lstStyle/>
          <a:p>
            <a:pPr>
              <a:buNone/>
            </a:pPr>
            <a:r>
              <a:rPr lang="en-US" dirty="0" smtClean="0"/>
              <a:t>ELIZ AND ROBERT ADD TEXT HERE</a:t>
            </a: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l"/>
            <a:r>
              <a:rPr lang="en-US" dirty="0" smtClean="0"/>
              <a:t>What We Want:</a:t>
            </a:r>
            <a:endParaRPr lang="en-US" dirty="0"/>
          </a:p>
        </p:txBody>
      </p:sp>
      <p:sp>
        <p:nvSpPr>
          <p:cNvPr id="3" name="Slide Number Placeholder 2"/>
          <p:cNvSpPr>
            <a:spLocks noGrp="1"/>
          </p:cNvSpPr>
          <p:nvPr>
            <p:ph type="sldNum" sz="quarter" idx="4294967295"/>
          </p:nvPr>
        </p:nvSpPr>
        <p:spPr>
          <a:xfrm>
            <a:off x="6992257" y="6474732"/>
            <a:ext cx="1905000" cy="365125"/>
          </a:xfrm>
          <a:prstGeom prst="rect">
            <a:avLst/>
          </a:prstGeom>
        </p:spPr>
        <p:txBody>
          <a:bodyPr/>
          <a:lstStyle/>
          <a:p>
            <a:pPr>
              <a:defRPr/>
            </a:pPr>
            <a:fld id="{D684E823-83EE-4712-9C9F-9831D647CBAF}" type="datetime1">
              <a:rPr lang="en-US" sz="1200" smtClean="0"/>
              <a:pPr>
                <a:defRPr/>
              </a:pPr>
              <a:t>2/3/2012</a:t>
            </a:fld>
            <a:r>
              <a:rPr lang="en-US" sz="1200" dirty="0" smtClean="0"/>
              <a:t>  •  page </a:t>
            </a:r>
            <a:fld id="{00766B61-D681-4036-9E4E-1FEBD66A927E}" type="slidenum">
              <a:rPr lang="en-US" sz="1200" smtClean="0"/>
              <a:pPr>
                <a:defRPr/>
              </a:pPr>
              <a:t>9</a:t>
            </a:fld>
            <a:endParaRPr lang="en-US" sz="1200" dirty="0"/>
          </a:p>
        </p:txBody>
      </p:sp>
      <p:sp>
        <p:nvSpPr>
          <p:cNvPr id="5" name="TextBox 4"/>
          <p:cNvSpPr txBox="1"/>
          <p:nvPr/>
        </p:nvSpPr>
        <p:spPr>
          <a:xfrm>
            <a:off x="609600" y="1828800"/>
            <a:ext cx="8001000" cy="830997"/>
          </a:xfrm>
          <a:prstGeom prst="rect">
            <a:avLst/>
          </a:prstGeom>
          <a:noFill/>
        </p:spPr>
        <p:txBody>
          <a:bodyPr wrap="square" rtlCol="0">
            <a:spAutoFit/>
          </a:bodyPr>
          <a:lstStyle/>
          <a:p>
            <a:pPr fontAlgn="base">
              <a:spcBef>
                <a:spcPct val="0"/>
              </a:spcBef>
              <a:spcAft>
                <a:spcPct val="0"/>
              </a:spcAft>
            </a:pPr>
            <a:endParaRPr lang="en-US" sz="2400" dirty="0" smtClean="0">
              <a:solidFill>
                <a:prstClr val="black"/>
              </a:solidFill>
              <a:latin typeface="Arial" charset="0"/>
            </a:endParaRPr>
          </a:p>
          <a:p>
            <a:pPr fontAlgn="base">
              <a:spcBef>
                <a:spcPct val="0"/>
              </a:spcBef>
              <a:spcAft>
                <a:spcPct val="0"/>
              </a:spcAft>
            </a:pPr>
            <a:endParaRPr lang="en-US" sz="2400" dirty="0">
              <a:solidFill>
                <a:prstClr val="black"/>
              </a:solidFill>
              <a:latin typeface="Arial" charset="0"/>
            </a:endParaRPr>
          </a:p>
        </p:txBody>
      </p:sp>
      <p:sp>
        <p:nvSpPr>
          <p:cNvPr id="11" name="TextBox 10"/>
          <p:cNvSpPr txBox="1"/>
          <p:nvPr/>
        </p:nvSpPr>
        <p:spPr>
          <a:xfrm>
            <a:off x="6400800" y="2632852"/>
            <a:ext cx="2209800" cy="1015663"/>
          </a:xfrm>
          <a:prstGeom prst="rect">
            <a:avLst/>
          </a:prstGeom>
          <a:solidFill>
            <a:srgbClr val="92D050"/>
          </a:solidFill>
        </p:spPr>
        <p:txBody>
          <a:bodyPr wrap="square" rtlCol="0">
            <a:spAutoFit/>
          </a:bodyPr>
          <a:lstStyle/>
          <a:p>
            <a:pPr lvl="0"/>
            <a:r>
              <a:rPr lang="en-US" sz="2000" dirty="0" smtClean="0"/>
              <a:t>Achievement and growth for all students</a:t>
            </a:r>
          </a:p>
        </p:txBody>
      </p:sp>
      <p:cxnSp>
        <p:nvCxnSpPr>
          <p:cNvPr id="13" name="Straight Arrow Connector 12"/>
          <p:cNvCxnSpPr/>
          <p:nvPr/>
        </p:nvCxnSpPr>
        <p:spPr bwMode="auto">
          <a:xfrm>
            <a:off x="5504796" y="3087422"/>
            <a:ext cx="8382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4" name="TextBox 13"/>
          <p:cNvSpPr txBox="1"/>
          <p:nvPr/>
        </p:nvSpPr>
        <p:spPr>
          <a:xfrm>
            <a:off x="3410618" y="2286000"/>
            <a:ext cx="2209800" cy="1631216"/>
          </a:xfrm>
          <a:prstGeom prst="rect">
            <a:avLst/>
          </a:prstGeom>
          <a:solidFill>
            <a:srgbClr val="92D050"/>
          </a:solidFill>
        </p:spPr>
        <p:txBody>
          <a:bodyPr wrap="square" rtlCol="0">
            <a:spAutoFit/>
          </a:bodyPr>
          <a:lstStyle/>
          <a:p>
            <a:pPr lvl="0"/>
            <a:r>
              <a:rPr lang="en-US" sz="2000" dirty="0" smtClean="0"/>
              <a:t>An effective teacher in every classroom and leader in every school</a:t>
            </a:r>
          </a:p>
        </p:txBody>
      </p:sp>
      <p:sp>
        <p:nvSpPr>
          <p:cNvPr id="15" name="TextBox 14"/>
          <p:cNvSpPr txBox="1"/>
          <p:nvPr/>
        </p:nvSpPr>
        <p:spPr>
          <a:xfrm>
            <a:off x="762000" y="1447800"/>
            <a:ext cx="2133600" cy="1631216"/>
          </a:xfrm>
          <a:prstGeom prst="rect">
            <a:avLst/>
          </a:prstGeom>
          <a:solidFill>
            <a:srgbClr val="92D050"/>
          </a:solidFill>
        </p:spPr>
        <p:txBody>
          <a:bodyPr wrap="square" rtlCol="0">
            <a:spAutoFit/>
          </a:bodyPr>
          <a:lstStyle/>
          <a:p>
            <a:r>
              <a:rPr lang="en-US" sz="2000" dirty="0" smtClean="0"/>
              <a:t>Develop effective teachers and leaders in preparation programs</a:t>
            </a:r>
            <a:endParaRPr lang="en-US" sz="2000" dirty="0"/>
          </a:p>
        </p:txBody>
      </p:sp>
      <p:sp>
        <p:nvSpPr>
          <p:cNvPr id="16" name="TextBox 15"/>
          <p:cNvSpPr txBox="1"/>
          <p:nvPr/>
        </p:nvSpPr>
        <p:spPr>
          <a:xfrm>
            <a:off x="762000" y="3962400"/>
            <a:ext cx="2133600" cy="1938992"/>
          </a:xfrm>
          <a:prstGeom prst="rect">
            <a:avLst/>
          </a:prstGeom>
          <a:solidFill>
            <a:srgbClr val="92D050"/>
          </a:solidFill>
        </p:spPr>
        <p:txBody>
          <a:bodyPr wrap="square" rtlCol="0">
            <a:spAutoFit/>
          </a:bodyPr>
          <a:lstStyle/>
          <a:p>
            <a:r>
              <a:rPr lang="en-US" sz="2000" dirty="0" smtClean="0"/>
              <a:t>Use professional development to increase effectiveness of teachers and leaders</a:t>
            </a:r>
          </a:p>
        </p:txBody>
      </p:sp>
      <p:cxnSp>
        <p:nvCxnSpPr>
          <p:cNvPr id="17" name="Straight Arrow Connector 16"/>
          <p:cNvCxnSpPr/>
          <p:nvPr/>
        </p:nvCxnSpPr>
        <p:spPr bwMode="auto">
          <a:xfrm>
            <a:off x="2438400" y="2438400"/>
            <a:ext cx="762000" cy="382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flipV="1">
            <a:off x="2667000" y="4191000"/>
            <a:ext cx="685800" cy="4572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xmlns="" val="924538151"/>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allagencytheme">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Blank Presentation">
      <a:majorFont>
        <a:latin typeface="Arial Bol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lank Presentation">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Blank Presentation">
      <a:majorFont>
        <a:latin typeface="Arial Bol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7335</TotalTime>
  <Words>3644</Words>
  <Application>Microsoft Office PowerPoint</Application>
  <PresentationFormat>On-screen Show (4:3)</PresentationFormat>
  <Paragraphs>688</Paragraphs>
  <Slides>89</Slides>
  <Notes>73</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89</vt:i4>
      </vt:variant>
    </vt:vector>
  </HeadingPairs>
  <TitlesOfParts>
    <vt:vector size="94" baseType="lpstr">
      <vt:lpstr>Custom Design</vt:lpstr>
      <vt:lpstr>1_Custom Design</vt:lpstr>
      <vt:lpstr>allagencytheme</vt:lpstr>
      <vt:lpstr>Blank Presentation</vt:lpstr>
      <vt:lpstr>Presentation</vt:lpstr>
      <vt:lpstr>Educator Effectiveness and New Accountability Model Update     </vt:lpstr>
      <vt:lpstr>Agenda</vt:lpstr>
      <vt:lpstr>Why are you here?   </vt:lpstr>
      <vt:lpstr>Why are you here?   </vt:lpstr>
      <vt:lpstr>Why are you here?   </vt:lpstr>
      <vt:lpstr>Communication Plan</vt:lpstr>
      <vt:lpstr>Context for Educator Effectiveness Work</vt:lpstr>
      <vt:lpstr>Who are “We?” </vt:lpstr>
      <vt:lpstr>What We Want:</vt:lpstr>
      <vt:lpstr>What We Have</vt:lpstr>
      <vt:lpstr>What We Need</vt:lpstr>
      <vt:lpstr>What We Need</vt:lpstr>
      <vt:lpstr>Today’s Policies in Context of Overall Initiative</vt:lpstr>
      <vt:lpstr>What We Need</vt:lpstr>
      <vt:lpstr>What We Need</vt:lpstr>
      <vt:lpstr>Proposal for Revisions to  TCP-C-006 Sixth and Eighth Standards</vt:lpstr>
      <vt:lpstr>Key Elements</vt:lpstr>
      <vt:lpstr>Student Growth Value</vt:lpstr>
      <vt:lpstr>Three Options</vt:lpstr>
      <vt:lpstr>Educator Effectiveness Work Group</vt:lpstr>
      <vt:lpstr>Option One</vt:lpstr>
      <vt:lpstr>Option Three</vt:lpstr>
      <vt:lpstr>Proposal for Revisions to  TCP-C-006 Statewide Growth Model</vt:lpstr>
      <vt:lpstr>The Overarching Question</vt:lpstr>
      <vt:lpstr>Sub-Questions</vt:lpstr>
      <vt:lpstr>Value-Added Models</vt:lpstr>
      <vt:lpstr>.        Question One: Which student academic growth models demonstrate technical adequacy? </vt:lpstr>
      <vt:lpstr>How to Answer Question One</vt:lpstr>
      <vt:lpstr>Answer to Question One</vt:lpstr>
      <vt:lpstr>.        Question Two:  Of those models that demonstrate technical adequacy, which meet other important criteria?  </vt:lpstr>
      <vt:lpstr>How to Answer Question Two</vt:lpstr>
      <vt:lpstr>Research Process</vt:lpstr>
      <vt:lpstr>Phase One</vt:lpstr>
      <vt:lpstr>Phase Two</vt:lpstr>
      <vt:lpstr>Phase Three</vt:lpstr>
      <vt:lpstr>Phase Four</vt:lpstr>
      <vt:lpstr>Answer to Question Two</vt:lpstr>
      <vt:lpstr>The Overarching Question</vt:lpstr>
      <vt:lpstr>Overall Recommendation</vt:lpstr>
      <vt:lpstr>Proposal for Revisions to  TCP-C-006 Effectiveness Statuses</vt:lpstr>
      <vt:lpstr>Three Statuses for Educators</vt:lpstr>
      <vt:lpstr>Sixth/Eighth Standard</vt:lpstr>
      <vt:lpstr>In Need of Improvement </vt:lpstr>
      <vt:lpstr>In Need of Improvement</vt:lpstr>
      <vt:lpstr>Effective</vt:lpstr>
      <vt:lpstr>Effective</vt:lpstr>
      <vt:lpstr>Highly Effective</vt:lpstr>
      <vt:lpstr>Highly Effective</vt:lpstr>
      <vt:lpstr>Sample Summary Sheet for Educator Evaluation</vt:lpstr>
      <vt:lpstr>Display of All Information</vt:lpstr>
      <vt:lpstr>Summary Sheet</vt:lpstr>
      <vt:lpstr>Case Study </vt:lpstr>
      <vt:lpstr>New Accountability Model</vt:lpstr>
      <vt:lpstr>Lunch</vt:lpstr>
      <vt:lpstr>Measures of Student Learning (MSL)  Quick Facts</vt:lpstr>
      <vt:lpstr>Overview</vt:lpstr>
      <vt:lpstr>Guiding Principles</vt:lpstr>
      <vt:lpstr>What MSLs Are</vt:lpstr>
      <vt:lpstr>What MSLs Are Not</vt:lpstr>
      <vt:lpstr>The Balancing Act  Given limited resources to dedicate to this work:</vt:lpstr>
      <vt:lpstr>The Balancing Act  </vt:lpstr>
      <vt:lpstr>The Balancing Act  </vt:lpstr>
      <vt:lpstr>Implementation Timeline</vt:lpstr>
      <vt:lpstr>Four “Buckets” of Assessment</vt:lpstr>
      <vt:lpstr>A Picture of Assessment</vt:lpstr>
      <vt:lpstr>Four “Buckets” of Assessment</vt:lpstr>
      <vt:lpstr>A Picture of Assessment</vt:lpstr>
      <vt:lpstr>MSL Design Process</vt:lpstr>
      <vt:lpstr>Three Phase Process</vt:lpstr>
      <vt:lpstr>Three Phase Process</vt:lpstr>
      <vt:lpstr>Phase I: Create Groups</vt:lpstr>
      <vt:lpstr>Phase I: Select Members</vt:lpstr>
      <vt:lpstr>Phase I: Ensure Representation</vt:lpstr>
      <vt:lpstr>Phase I: Provide Training</vt:lpstr>
      <vt:lpstr>Phase I: Gather Feedback</vt:lpstr>
      <vt:lpstr>Preliminary Feedback:</vt:lpstr>
      <vt:lpstr>Preliminary Feedback:</vt:lpstr>
      <vt:lpstr>Teacher Thoughts and Concerns:</vt:lpstr>
      <vt:lpstr>Challenges Moving Forward</vt:lpstr>
      <vt:lpstr>Resources:</vt:lpstr>
      <vt:lpstr>Bias and Reliability in Grading:</vt:lpstr>
      <vt:lpstr>Equality Among Content Areas:</vt:lpstr>
      <vt:lpstr>Next Steps for 2011 - 2012</vt:lpstr>
      <vt:lpstr>Next Steps: 2011-12</vt:lpstr>
      <vt:lpstr>Next Steps: 2011-12</vt:lpstr>
      <vt:lpstr>New Accountability Model</vt:lpstr>
      <vt:lpstr>DPI Contacts</vt:lpstr>
      <vt:lpstr>DPI Contacts</vt:lpstr>
      <vt:lpstr>Design Your Message for Your Colleagues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Jennifer Preston</cp:lastModifiedBy>
  <cp:revision>336</cp:revision>
  <cp:lastPrinted>2011-01-21T14:46:16Z</cp:lastPrinted>
  <dcterms:created xsi:type="dcterms:W3CDTF">2010-08-16T14:14:23Z</dcterms:created>
  <dcterms:modified xsi:type="dcterms:W3CDTF">2012-02-03T22:09:04Z</dcterms:modified>
</cp:coreProperties>
</file>